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67"/>
  </p:notesMasterIdLst>
  <p:handoutMasterIdLst>
    <p:handoutMasterId r:id="rId68"/>
  </p:handoutMasterIdLst>
  <p:sldIdLst>
    <p:sldId id="472" r:id="rId2"/>
    <p:sldId id="514" r:id="rId3"/>
    <p:sldId id="286" r:id="rId4"/>
    <p:sldId id="287" r:id="rId5"/>
    <p:sldId id="288" r:id="rId6"/>
    <p:sldId id="289" r:id="rId7"/>
    <p:sldId id="290" r:id="rId8"/>
    <p:sldId id="291" r:id="rId9"/>
    <p:sldId id="473" r:id="rId10"/>
    <p:sldId id="292" r:id="rId11"/>
    <p:sldId id="294" r:id="rId12"/>
    <p:sldId id="295" r:id="rId13"/>
    <p:sldId id="296" r:id="rId14"/>
    <p:sldId id="297" r:id="rId15"/>
    <p:sldId id="486" r:id="rId16"/>
    <p:sldId id="487" r:id="rId17"/>
    <p:sldId id="298" r:id="rId18"/>
    <p:sldId id="299" r:id="rId19"/>
    <p:sldId id="300" r:id="rId20"/>
    <p:sldId id="301" r:id="rId21"/>
    <p:sldId id="302" r:id="rId22"/>
    <p:sldId id="303" r:id="rId23"/>
    <p:sldId id="477" r:id="rId24"/>
    <p:sldId id="304" r:id="rId25"/>
    <p:sldId id="305" r:id="rId26"/>
    <p:sldId id="306" r:id="rId27"/>
    <p:sldId id="307" r:id="rId28"/>
    <p:sldId id="308" r:id="rId29"/>
    <p:sldId id="309" r:id="rId30"/>
    <p:sldId id="310" r:id="rId31"/>
    <p:sldId id="316" r:id="rId32"/>
    <p:sldId id="317" r:id="rId33"/>
    <p:sldId id="319" r:id="rId34"/>
    <p:sldId id="485" r:id="rId35"/>
    <p:sldId id="488" r:id="rId36"/>
    <p:sldId id="499" r:id="rId37"/>
    <p:sldId id="500" r:id="rId38"/>
    <p:sldId id="512" r:id="rId39"/>
    <p:sldId id="501" r:id="rId40"/>
    <p:sldId id="511" r:id="rId41"/>
    <p:sldId id="502" r:id="rId42"/>
    <p:sldId id="503" r:id="rId43"/>
    <p:sldId id="504" r:id="rId44"/>
    <p:sldId id="505" r:id="rId45"/>
    <p:sldId id="506" r:id="rId46"/>
    <p:sldId id="507" r:id="rId47"/>
    <p:sldId id="508" r:id="rId48"/>
    <p:sldId id="509" r:id="rId49"/>
    <p:sldId id="510" r:id="rId50"/>
    <p:sldId id="489" r:id="rId51"/>
    <p:sldId id="490" r:id="rId52"/>
    <p:sldId id="491" r:id="rId53"/>
    <p:sldId id="492" r:id="rId54"/>
    <p:sldId id="493" r:id="rId55"/>
    <p:sldId id="494" r:id="rId56"/>
    <p:sldId id="495" r:id="rId57"/>
    <p:sldId id="496" r:id="rId58"/>
    <p:sldId id="497" r:id="rId59"/>
    <p:sldId id="498" r:id="rId60"/>
    <p:sldId id="478" r:id="rId61"/>
    <p:sldId id="480" r:id="rId62"/>
    <p:sldId id="481" r:id="rId63"/>
    <p:sldId id="482" r:id="rId64"/>
    <p:sldId id="483" r:id="rId65"/>
    <p:sldId id="484" r:id="rId6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bla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608" autoAdjust="0"/>
    <p:restoredTop sz="89060" autoAdjust="0"/>
  </p:normalViewPr>
  <p:slideViewPr>
    <p:cSldViewPr snapToObjects="1">
      <p:cViewPr varScale="1">
        <p:scale>
          <a:sx n="104" d="100"/>
          <a:sy n="104" d="100"/>
        </p:scale>
        <p:origin x="-1336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notesMaster" Target="notesMasters/notesMaster1.xml"/><Relationship Id="rId68" Type="http://schemas.openxmlformats.org/officeDocument/2006/relationships/handoutMaster" Target="handoutMasters/handoutMaster1.xml"/><Relationship Id="rId69" Type="http://schemas.openxmlformats.org/officeDocument/2006/relationships/printerSettings" Target="printerSettings/printerSettings1.bin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commentAuthors" Target="commentAuthors.xml"/><Relationship Id="rId71" Type="http://schemas.openxmlformats.org/officeDocument/2006/relationships/presProps" Target="presProps.xml"/><Relationship Id="rId72" Type="http://schemas.openxmlformats.org/officeDocument/2006/relationships/viewProps" Target="view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theme" Target="theme/theme1.xml"/><Relationship Id="rId74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BD5C70-A77C-D44C-854F-A6F8297575FD}" type="datetimeFigureOut">
              <a:rPr lang="en-US" smtClean="0"/>
              <a:t>10/14/15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134843-9A0F-EA4D-9579-EAF7D6C230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72739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FF205B-BE99-47B5-9D85-FE0A8EFCBE6F}" type="datetimeFigureOut">
              <a:rPr lang="en-US" smtClean="0"/>
              <a:t>10/14/15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FD7082-E91C-4A70-ABE3-58686BBA45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42650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D7082-E91C-4A70-ABE3-58686BBA458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8468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 more diagrams like</a:t>
            </a:r>
            <a:r>
              <a:rPr lang="en-US" baseline="0" dirty="0" smtClean="0"/>
              <a:t> the previous, no good block diagram of a PCH</a:t>
            </a:r>
          </a:p>
          <a:p>
            <a:r>
              <a:rPr lang="en-US" baseline="0" dirty="0" smtClean="0"/>
              <a:t>The Chipset no longer consists of 2 components but of a single component, PCH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117002-0B35-4ACC-8146-206FCC5706A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9601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 more diagrams like</a:t>
            </a:r>
            <a:r>
              <a:rPr lang="en-US" baseline="0" dirty="0" smtClean="0"/>
              <a:t> the previous, no good block diagram of a PCH</a:t>
            </a:r>
          </a:p>
          <a:p>
            <a:r>
              <a:rPr lang="en-US" baseline="0" dirty="0" smtClean="0"/>
              <a:t>The Chipset no longer consists of 2 components but of a single component, PCH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117002-0B35-4ACC-8146-206FCC5706A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9601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How your CPU sees </a:t>
            </a:r>
            <a:r>
              <a:rPr lang="en-US" smtClean="0"/>
              <a:t>the hardware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117002-0B35-4ACC-8146-206FCC5706A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316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How your CPU sees </a:t>
            </a:r>
            <a:r>
              <a:rPr lang="en-US" smtClean="0"/>
              <a:t>the hardware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117002-0B35-4ACC-8146-206FCC5706A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316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How your CPU sees </a:t>
            </a:r>
            <a:r>
              <a:rPr lang="en-US" smtClean="0"/>
              <a:t>the hardware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117002-0B35-4ACC-8146-206FCC5706A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316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Sort of</a:t>
            </a:r>
            <a:r>
              <a:rPr lang="en-US" baseline="0" dirty="0" smtClean="0"/>
              <a:t> like a lab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3012F4-82AF-452C-9B99-58AD7BC474B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3501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Sort of</a:t>
            </a:r>
            <a:r>
              <a:rPr lang="en-US" baseline="0" dirty="0" smtClean="0"/>
              <a:t> like a lab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3012F4-82AF-452C-9B99-58AD7BC474B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3501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Sort of</a:t>
            </a:r>
            <a:r>
              <a:rPr lang="en-US" baseline="0" dirty="0" smtClean="0"/>
              <a:t> like a lab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3012F4-82AF-452C-9B99-58AD7BC474B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3501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Sort of</a:t>
            </a:r>
            <a:r>
              <a:rPr lang="en-US" baseline="0" dirty="0" smtClean="0"/>
              <a:t> like a lab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3012F4-82AF-452C-9B99-58AD7BC474B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3501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Sort of</a:t>
            </a:r>
            <a:r>
              <a:rPr lang="en-US" baseline="0" dirty="0" smtClean="0"/>
              <a:t> like a lab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3012F4-82AF-452C-9B99-58AD7BC474B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3501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29698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1200" dirty="0" smtClean="0">
                <a:solidFill>
                  <a:prstClr val="black"/>
                </a:solidFill>
                <a:latin typeface="+mn-lt"/>
              </a:rPr>
              <a:t>Attribution condition: You must indicate that derivative work</a:t>
            </a:r>
          </a:p>
          <a:p>
            <a:r>
              <a:rPr lang="en-US" sz="1200" dirty="0" smtClean="0">
                <a:solidFill>
                  <a:prstClr val="black"/>
                </a:solidFill>
                <a:latin typeface="+mn-lt"/>
              </a:rPr>
              <a:t>"Is derived from John Butterworth &amp; </a:t>
            </a:r>
            <a:r>
              <a:rPr lang="en-US" sz="1200" dirty="0" err="1" smtClean="0">
                <a:solidFill>
                  <a:prstClr val="black"/>
                </a:solidFill>
                <a:latin typeface="+mn-lt"/>
              </a:rPr>
              <a:t>Xeno</a:t>
            </a:r>
            <a:r>
              <a:rPr lang="en-US" sz="1200" dirty="0" smtClean="0">
                <a:solidFill>
                  <a:prstClr val="black"/>
                </a:solidFill>
                <a:latin typeface="+mn-lt"/>
              </a:rPr>
              <a:t> </a:t>
            </a:r>
            <a:r>
              <a:rPr lang="en-US" sz="1200" dirty="0" err="1" smtClean="0">
                <a:solidFill>
                  <a:prstClr val="black"/>
                </a:solidFill>
                <a:latin typeface="+mn-lt"/>
              </a:rPr>
              <a:t>Kovah’s</a:t>
            </a:r>
            <a:r>
              <a:rPr lang="en-US" sz="1200" dirty="0" smtClean="0">
                <a:solidFill>
                  <a:prstClr val="black"/>
                </a:solidFill>
                <a:latin typeface="+mn-lt"/>
              </a:rPr>
              <a:t> ’Advanced Intel x86: </a:t>
            </a:r>
            <a:r>
              <a:rPr lang="en-US" sz="1200" dirty="0" smtClean="0"/>
              <a:t>BIOS and SMM</a:t>
            </a:r>
            <a:r>
              <a:rPr lang="en-US" sz="1200" dirty="0" smtClean="0">
                <a:solidFill>
                  <a:prstClr val="black"/>
                </a:solidFill>
                <a:latin typeface="+mn-lt"/>
              </a:rPr>
              <a:t>’ class posted at http://</a:t>
            </a:r>
            <a:r>
              <a:rPr lang="en-US" sz="1200" dirty="0" err="1" smtClean="0">
                <a:solidFill>
                  <a:prstClr val="black"/>
                </a:solidFill>
                <a:latin typeface="+mn-lt"/>
              </a:rPr>
              <a:t>opensecuritytraining.info</a:t>
            </a:r>
            <a:r>
              <a:rPr lang="en-US" sz="1200" dirty="0" smtClean="0">
                <a:solidFill>
                  <a:prstClr val="black"/>
                </a:solidFill>
                <a:latin typeface="+mn-lt"/>
              </a:rPr>
              <a:t>/</a:t>
            </a:r>
            <a:r>
              <a:rPr lang="en-US" sz="1200" dirty="0" err="1" smtClean="0">
                <a:solidFill>
                  <a:prstClr val="black"/>
                </a:solidFill>
                <a:latin typeface="+mn-lt"/>
              </a:rPr>
              <a:t>IntroBIOS.html</a:t>
            </a:r>
            <a:r>
              <a:rPr lang="en-US" sz="1200" smtClean="0">
                <a:solidFill>
                  <a:prstClr val="black"/>
                </a:solidFill>
                <a:latin typeface="+mn-lt"/>
              </a:rPr>
              <a:t>”</a:t>
            </a:r>
            <a:endParaRPr lang="en-US" sz="1200" dirty="0">
              <a:solidFill>
                <a:prstClr val="black"/>
              </a:solidFill>
              <a:latin typeface="+mn-lt"/>
            </a:endParaRPr>
          </a:p>
        </p:txBody>
      </p:sp>
      <p:sp>
        <p:nvSpPr>
          <p:cNvPr id="2969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82E91C7F-A5F6-9A4D-B053-7F1F29C94874}" type="slidenum">
              <a:rPr lang="en-US" sz="1200">
                <a:solidFill>
                  <a:prstClr val="black"/>
                </a:solidFill>
              </a:rPr>
              <a:pPr/>
              <a:t>2</a:t>
            </a:fld>
            <a:endParaRPr lang="en-US" sz="120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Sort of</a:t>
            </a:r>
            <a:r>
              <a:rPr lang="en-US" baseline="0" dirty="0" smtClean="0"/>
              <a:t> like a lab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3012F4-82AF-452C-9B99-58AD7BC474BA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35011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Sort of</a:t>
            </a:r>
            <a:r>
              <a:rPr lang="en-US" baseline="0" dirty="0" smtClean="0"/>
              <a:t> like a lab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3012F4-82AF-452C-9B99-58AD7BC474BA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35011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Sort of</a:t>
            </a:r>
            <a:r>
              <a:rPr lang="en-US" baseline="0" dirty="0" smtClean="0"/>
              <a:t> like a lab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3012F4-82AF-452C-9B99-58AD7BC474BA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35011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Sort of</a:t>
            </a:r>
            <a:r>
              <a:rPr lang="en-US" baseline="0" dirty="0" smtClean="0"/>
              <a:t> like a lab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3012F4-82AF-452C-9B99-58AD7BC474BA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35011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3012F4-82AF-452C-9B99-58AD7BC474BA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35011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3012F4-82AF-452C-9B99-58AD7BC474BA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35011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3012F4-82AF-452C-9B99-58AD7BC474BA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35011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TODO: find</a:t>
            </a:r>
            <a:r>
              <a:rPr lang="en-US" baseline="0" dirty="0" smtClean="0"/>
              <a:t> public 0x9C43 type device ID screen shots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D7082-E91C-4A70-ABE3-58686BBA458D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11174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Sort of</a:t>
            </a:r>
            <a:r>
              <a:rPr lang="en-US" baseline="0" dirty="0" smtClean="0"/>
              <a:t> like a lab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3012F4-82AF-452C-9B99-58AD7BC474BA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35011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Sort of</a:t>
            </a:r>
            <a:r>
              <a:rPr lang="en-US" baseline="0" dirty="0" smtClean="0"/>
              <a:t> like a lab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3012F4-82AF-452C-9B99-58AD7BC474BA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3501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A fair number of these pertain to security and that’s what we’ll focus on.</a:t>
            </a:r>
            <a:endParaRPr lang="en-US" sz="1200" dirty="0" smtClean="0">
              <a:latin typeface="+mn-lt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117002-0B35-4ACC-8146-206FCC5706A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30803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Sort of</a:t>
            </a:r>
            <a:r>
              <a:rPr lang="en-US" baseline="0" dirty="0" smtClean="0"/>
              <a:t> like a lab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3012F4-82AF-452C-9B99-58AD7BC474BA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35011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Sort of</a:t>
            </a:r>
            <a:r>
              <a:rPr lang="en-US" baseline="0" dirty="0" smtClean="0"/>
              <a:t> like a lab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3012F4-82AF-452C-9B99-58AD7BC474BA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35011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Sort of</a:t>
            </a:r>
            <a:r>
              <a:rPr lang="en-US" baseline="0" dirty="0" smtClean="0"/>
              <a:t> like a lab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3012F4-82AF-452C-9B99-58AD7BC474BA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3501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They</a:t>
            </a:r>
            <a:r>
              <a:rPr lang="en-US" sz="1200" baseline="0" dirty="0" smtClean="0">
                <a:latin typeface="Arial" panose="020B0604020202020204" pitchFamily="34" charset="0"/>
                <a:cs typeface="Arial" panose="020B0604020202020204" pitchFamily="34" charset="0"/>
              </a:rPr>
              <a:t> are probably similar enough to reference this one instead, but I will not do that.</a:t>
            </a:r>
            <a:endParaRPr lang="en-US" sz="1200" dirty="0" smtClean="0">
              <a:latin typeface="+mn-lt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117002-0B35-4ACC-8146-206FCC5706A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3080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There are still a lot of systems</a:t>
            </a:r>
            <a:r>
              <a:rPr lang="en-US" baseline="0" dirty="0" smtClean="0"/>
              <a:t> out there that pre-date the consolidation into the CPU.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117002-0B35-4ACC-8146-206FCC5706A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1799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These hold true whether</a:t>
            </a:r>
            <a:r>
              <a:rPr lang="en-US" baseline="0" dirty="0" smtClean="0"/>
              <a:t> the system is an older MCH/ICH system or a new consolidated PCH system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117002-0B35-4ACC-8146-206FCC5706A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1799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These hold true whether</a:t>
            </a:r>
            <a:r>
              <a:rPr lang="en-US" baseline="0" dirty="0" smtClean="0"/>
              <a:t> the system is an older MCH/ICH system or a new consolidated PCH system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117002-0B35-4ACC-8146-206FCC5706A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1799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These hold true whether</a:t>
            </a:r>
            <a:r>
              <a:rPr lang="en-US" baseline="0" dirty="0" smtClean="0"/>
              <a:t> the system is an older MCH/ICH system or a new consolidated PCH system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117002-0B35-4ACC-8146-206FCC5706A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1799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117002-0B35-4ACC-8146-206FCC5706A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3080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DBC6C-D62F-9948-B8A2-935E8788ADA4}" type="datetime1">
              <a:rPr lang="en-US" smtClean="0"/>
              <a:t>10/14/15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ADD691-7D95-5E4D-837F-B75AC6D914AB}" type="datetime1">
              <a:rPr lang="en-US" smtClean="0"/>
              <a:t>10/14/15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555A0D-B451-C047-A4FA-35DD491D0987}" type="datetime1">
              <a:rPr lang="en-US" smtClean="0"/>
              <a:t>10/14/15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08983-EAEA-9640-B741-596E6424298D}" type="datetime1">
              <a:rPr lang="en-US" smtClean="0"/>
              <a:t>10/14/15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C377C-E047-E34E-BB7D-54CC1C666ECC}" type="datetime1">
              <a:rPr lang="en-US" smtClean="0"/>
              <a:t>10/14/15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DEAA9-FCFE-B741-8C7A-BE403A97EE31}" type="datetime1">
              <a:rPr lang="en-US" smtClean="0"/>
              <a:t>10/14/15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6F34A-51CA-984D-A888-12E753504B17}" type="datetime1">
              <a:rPr lang="en-US" smtClean="0"/>
              <a:t>10/14/15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CAF7C-AA0D-1340-9106-64C779F11597}" type="datetime1">
              <a:rPr lang="en-US" smtClean="0"/>
              <a:t>10/14/15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F6C42-5370-8C4A-9BB9-26D2211ABE99}" type="datetime1">
              <a:rPr lang="en-US" smtClean="0"/>
              <a:t>10/14/15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41A68-DB9E-7C41-ACEE-EBA478D8FE9B}" type="datetime1">
              <a:rPr lang="en-US" smtClean="0"/>
              <a:t>10/14/15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5EF787-D978-9C48-B2E2-50EEA5BC8A77}" type="datetime1">
              <a:rPr lang="en-US" smtClean="0"/>
              <a:t>10/14/15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716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923EEC-FF47-FF45-8D80-A565D4A1073C}" type="datetime1">
              <a:rPr lang="en-US" smtClean="0"/>
              <a:t>10/14/15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86600" y="65690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hyperlink" Target="http://www.intel.com/design/chipsets/industry/25128901.pdf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hyperlink" Target="http://pciids.sourceforge.net/" TargetMode="External"/><Relationship Id="rId5" Type="http://schemas.openxmlformats.org/officeDocument/2006/relationships/hyperlink" Target="http://pci-ids.ucw.cz/" TargetMode="External"/><Relationship Id="rId6" Type="http://schemas.openxmlformats.org/officeDocument/2006/relationships/image" Target="../media/image15.png"/><Relationship Id="rId7" Type="http://schemas.openxmlformats.org/officeDocument/2006/relationships/hyperlink" Target="http://www.intel.com/content/www/us/en/io/io-controller-hub-9-datasheet.html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7.png"/><Relationship Id="rId5" Type="http://schemas.openxmlformats.org/officeDocument/2006/relationships/hyperlink" Target="http://pciids.sourceforge.net/" TargetMode="External"/><Relationship Id="rId6" Type="http://schemas.openxmlformats.org/officeDocument/2006/relationships/hyperlink" Target="http://pci-ids.ucw.cz/" TargetMode="External"/><Relationship Id="rId7" Type="http://schemas.openxmlformats.org/officeDocument/2006/relationships/hyperlink" Target="http://www.intel.com/assets/PDF/datasheet/320122.pdf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pci-ids.ucw.cz/" TargetMode="External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cidatabase.com/" TargetMode="External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0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Relationship Id="rId3" Type="http://schemas.openxmlformats.org/officeDocument/2006/relationships/image" Target="../media/image38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Relationship Id="rId3" Type="http://schemas.openxmlformats.org/officeDocument/2006/relationships/image" Target="../media/image43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7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4" Type="http://schemas.openxmlformats.org/officeDocument/2006/relationships/hyperlink" Target="http://www.intel.com/content/www/us/en/chipsets/6-chipset-c200-chipset-datasheet.html" TargetMode="External"/><Relationship Id="rId5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ntel.com/content/dam/www/public/us/en/documents/specification-updates/2nd-gen-core-family-mobile-specification-update.pdf" TargetMode="External"/><Relationship Id="rId4" Type="http://schemas.openxmlformats.org/officeDocument/2006/relationships/hyperlink" Target="http://www.intel.com/content/dam/www/public/us/en/documents/specification-updates/2nd-gen-core-desktop-specification-update.pdf" TargetMode="External"/><Relationship Id="rId5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4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4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9525"/>
            <a:ext cx="9144000" cy="1470025"/>
          </a:xfrm>
        </p:spPr>
        <p:txBody>
          <a:bodyPr>
            <a:normAutofit fontScale="90000"/>
          </a:bodyPr>
          <a:lstStyle/>
          <a:p>
            <a:r>
              <a:rPr lang="en-US" dirty="0"/>
              <a:t>Advanced x86:</a:t>
            </a:r>
            <a:br>
              <a:rPr lang="en-US" dirty="0"/>
            </a:br>
            <a:r>
              <a:rPr lang="en-US" sz="4000" dirty="0"/>
              <a:t>BIOS and System Management Mode </a:t>
            </a:r>
            <a:r>
              <a:rPr lang="en-US" sz="4000" dirty="0" smtClean="0"/>
              <a:t>Internals</a:t>
            </a:r>
            <a:br>
              <a:rPr lang="en-US" sz="4000" dirty="0" smtClean="0"/>
            </a:br>
            <a:r>
              <a:rPr lang="en-US" sz="4000" i="1" smtClean="0"/>
              <a:t>Chipset Architecture</a:t>
            </a:r>
            <a:endParaRPr lang="en-US" sz="4000" i="1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/>
          <a:srcRect l="28609" t="3591" r="27540" b="6899"/>
          <a:stretch/>
        </p:blipFill>
        <p:spPr>
          <a:xfrm>
            <a:off x="3009900" y="3188296"/>
            <a:ext cx="3124200" cy="2438400"/>
          </a:xfrm>
          <a:prstGeom prst="rect">
            <a:avLst/>
          </a:prstGeom>
        </p:spPr>
      </p:pic>
      <p:sp>
        <p:nvSpPr>
          <p:cNvPr id="8" name="Subtitle 2"/>
          <p:cNvSpPr txBox="1">
            <a:spLocks/>
          </p:cNvSpPr>
          <p:nvPr/>
        </p:nvSpPr>
        <p:spPr>
          <a:xfrm>
            <a:off x="1371600" y="1779140"/>
            <a:ext cx="6400800" cy="12755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Xeno Kovah &amp;&amp; Corey Kallenberg</a:t>
            </a:r>
          </a:p>
          <a:p>
            <a:r>
              <a:rPr lang="en-US" smtClean="0"/>
              <a:t>LegbaCore, LLC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7855614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85"/>
          <a:stretch/>
        </p:blipFill>
        <p:spPr bwMode="auto">
          <a:xfrm>
            <a:off x="1828800" y="1295400"/>
            <a:ext cx="5449824" cy="33281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81000" y="4724400"/>
            <a:ext cx="8534400" cy="2057400"/>
          </a:xfrm>
        </p:spPr>
        <p:txBody>
          <a:bodyPr>
            <a:normAutofit/>
          </a:bodyPr>
          <a:lstStyle/>
          <a:p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The devices on the ICH which we care about most are:</a:t>
            </a:r>
          </a:p>
          <a:p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LPC (Low-Pin Count) controller device</a:t>
            </a:r>
          </a:p>
          <a:p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Firmware Hub (legacy)</a:t>
            </a:r>
          </a:p>
          <a:p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Trusted Platform Module (TPM)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Low-Pin Count (LPC)</a:t>
            </a: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267200" y="3657600"/>
            <a:ext cx="914400" cy="228600"/>
          </a:xfrm>
          <a:prstGeom prst="rect">
            <a:avLst/>
          </a:prstGeom>
          <a:solidFill>
            <a:srgbClr val="C00000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6006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85"/>
          <a:stretch/>
        </p:blipFill>
        <p:spPr bwMode="auto">
          <a:xfrm>
            <a:off x="1496568" y="1066800"/>
            <a:ext cx="5791200" cy="35366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81000" y="4800600"/>
            <a:ext cx="8382000" cy="1828800"/>
          </a:xfrm>
        </p:spPr>
        <p:txBody>
          <a:bodyPr>
            <a:normAutofit lnSpcReduction="10000"/>
          </a:bodyPr>
          <a:lstStyle/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Extends the security functions within the TPM chip to the CPU/system</a:t>
            </a:r>
          </a:p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Memory-Mapped (</a:t>
            </a:r>
            <a:r>
              <a:rPr lang="en-US" sz="2200" smtClean="0">
                <a:latin typeface="Arial" panose="020B0604020202020204" pitchFamily="34" charset="0"/>
                <a:cs typeface="Arial" panose="020B0604020202020204" pitchFamily="34" charset="0"/>
              </a:rPr>
              <a:t>fixed address)</a:t>
            </a:r>
            <a:endParaRPr lang="en-US" sz="2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Software operation is still the same when the ICH is consolidated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into a 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PCH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533400" y="76200"/>
            <a:ext cx="8069540" cy="990600"/>
          </a:xfrm>
        </p:spPr>
        <p:txBody>
          <a:bodyPr>
            <a:normAutofit/>
          </a:bodyPr>
          <a:lstStyle/>
          <a:p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Trusted Platform Module (TPM)</a:t>
            </a: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931475" y="4105656"/>
            <a:ext cx="1108905" cy="362975"/>
          </a:xfrm>
          <a:prstGeom prst="rect">
            <a:avLst/>
          </a:prstGeom>
          <a:solidFill>
            <a:srgbClr val="C00000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0" y="6550223"/>
            <a:ext cx="66311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Intel I/O Controller Hub 9 Datasheet, because it includes a more complete block diagram</a:t>
            </a:r>
            <a:endParaRPr lang="en-US" sz="14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573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02" y="1207294"/>
            <a:ext cx="5938236" cy="5229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0" y="6550223"/>
            <a:ext cx="25067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Intel 4-Series Chipset Datasheet</a:t>
            </a:r>
            <a:endParaRPr lang="en-US" sz="1400" dirty="0"/>
          </a:p>
        </p:txBody>
      </p:sp>
      <p:sp>
        <p:nvSpPr>
          <p:cNvPr id="9" name="Oval 8"/>
          <p:cNvSpPr/>
          <p:nvPr/>
        </p:nvSpPr>
        <p:spPr>
          <a:xfrm>
            <a:off x="2743200" y="2263915"/>
            <a:ext cx="1676400" cy="1165085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Curved Connector 10"/>
          <p:cNvCxnSpPr>
            <a:stCxn id="9" idx="0"/>
          </p:cNvCxnSpPr>
          <p:nvPr/>
        </p:nvCxnSpPr>
        <p:spPr>
          <a:xfrm rot="16200000" flipV="1">
            <a:off x="2830443" y="1512958"/>
            <a:ext cx="587515" cy="914400"/>
          </a:xfrm>
          <a:prstGeom prst="curvedConnector2">
            <a:avLst/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2"/>
          <p:cNvSpPr>
            <a:spLocks noGrp="1"/>
          </p:cNvSpPr>
          <p:nvPr>
            <p:ph idx="1"/>
          </p:nvPr>
        </p:nvSpPr>
        <p:spPr>
          <a:xfrm>
            <a:off x="5943600" y="1068644"/>
            <a:ext cx="3193774" cy="5507240"/>
          </a:xfrm>
        </p:spPr>
        <p:txBody>
          <a:bodyPr>
            <a:normAutofit fontScale="92500" lnSpcReduction="10000"/>
          </a:bodyPr>
          <a:lstStyle/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Bottleneck reduction</a:t>
            </a:r>
          </a:p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Memory Controller moved into the CPU</a:t>
            </a:r>
          </a:p>
          <a:p>
            <a:pPr lvl="1"/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AMD did this in ~2003 with Athlon64</a:t>
            </a:r>
          </a:p>
          <a:p>
            <a:pPr lvl="1"/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Intel ~2008 (Core i-series CPU)</a:t>
            </a:r>
          </a:p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Graphics processing unit too</a:t>
            </a:r>
          </a:p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The Northbridge was essentially eliminated to form a single component (PCH)</a:t>
            </a:r>
          </a:p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Overall trend is to move high-bottleneck areas closer to the CPU which has the fastest clock on the system</a:t>
            </a:r>
          </a:p>
          <a:p>
            <a:endParaRPr lang="en-US" sz="2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9" name="Straight Arrow Connector 28"/>
          <p:cNvCxnSpPr>
            <a:stCxn id="34" idx="0"/>
          </p:cNvCxnSpPr>
          <p:nvPr/>
        </p:nvCxnSpPr>
        <p:spPr>
          <a:xfrm flipH="1" flipV="1">
            <a:off x="2204162" y="3276602"/>
            <a:ext cx="5638" cy="761998"/>
          </a:xfrm>
          <a:prstGeom prst="straightConnector1">
            <a:avLst/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Oval 33"/>
          <p:cNvSpPr/>
          <p:nvPr/>
        </p:nvSpPr>
        <p:spPr>
          <a:xfrm>
            <a:off x="762000" y="4038600"/>
            <a:ext cx="2895600" cy="1676400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90600"/>
          </a:xfrm>
        </p:spPr>
        <p:txBody>
          <a:bodyPr>
            <a:normAutofit fontScale="90000"/>
          </a:bodyPr>
          <a:lstStyle/>
          <a:p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Evolution to Platform Controller Hub (PCH)</a:t>
            </a: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Oval 29"/>
          <p:cNvSpPr/>
          <p:nvPr/>
        </p:nvSpPr>
        <p:spPr>
          <a:xfrm>
            <a:off x="3765263" y="2922658"/>
            <a:ext cx="2254537" cy="1420742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Curved Connector 30"/>
          <p:cNvCxnSpPr>
            <a:stCxn id="30" idx="0"/>
          </p:cNvCxnSpPr>
          <p:nvPr/>
        </p:nvCxnSpPr>
        <p:spPr>
          <a:xfrm rot="16200000" flipV="1">
            <a:off x="3080437" y="1110563"/>
            <a:ext cx="1398658" cy="2225532"/>
          </a:xfrm>
          <a:prstGeom prst="curvedConnector2">
            <a:avLst/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3582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61" t="4791" r="5133" b="1854"/>
          <a:stretch/>
        </p:blipFill>
        <p:spPr bwMode="auto">
          <a:xfrm>
            <a:off x="152400" y="800100"/>
            <a:ext cx="5324475" cy="575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5638800" y="855882"/>
            <a:ext cx="3276600" cy="5773518"/>
          </a:xfrm>
        </p:spPr>
        <p:txBody>
          <a:bodyPr>
            <a:normAutofit fontScale="85000" lnSpcReduction="20000"/>
          </a:bodyPr>
          <a:lstStyle/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Shown here is the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Intel 5-series chipset</a:t>
            </a:r>
          </a:p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First iteration of the consolidation into a single Platform Controller Hub (PCH)</a:t>
            </a:r>
          </a:p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AMD did similar in 2003, but I don’t want to throw too many hardware diagrams at you (despite being different at the hardware level, logically they are similar if not the same)</a:t>
            </a:r>
          </a:p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Better to show you just a few, explain why they are the way they are so then you can interpret new/different ones yourself</a:t>
            </a:r>
          </a:p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Processor is starting to resemble a System On a Chip (</a:t>
            </a:r>
            <a:r>
              <a:rPr lang="en-US" sz="2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SoC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649" y="6573619"/>
            <a:ext cx="68172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Intel Core i5-600, i3-500 Desktop Processor Series, Intel Pentium Desktop Processor 6000 Series datasheet</a:t>
            </a:r>
            <a:endParaRPr lang="en-US" sz="1200" dirty="0"/>
          </a:p>
        </p:txBody>
      </p:sp>
      <p:sp>
        <p:nvSpPr>
          <p:cNvPr id="10" name="TextBox 9"/>
          <p:cNvSpPr txBox="1"/>
          <p:nvPr/>
        </p:nvSpPr>
        <p:spPr>
          <a:xfrm>
            <a:off x="2527727" y="4050268"/>
            <a:ext cx="71205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(PCH)</a:t>
            </a:r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00100"/>
          </a:xfrm>
        </p:spPr>
        <p:txBody>
          <a:bodyPr>
            <a:normAutofit/>
          </a:bodyPr>
          <a:lstStyle/>
          <a:p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Now everything’s just </a:t>
            </a:r>
            <a:r>
              <a:rPr lang="en-US" sz="3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PCHy</a:t>
            </a: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9785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61" t="41577" r="5133" b="1854"/>
          <a:stretch/>
        </p:blipFill>
        <p:spPr bwMode="auto">
          <a:xfrm>
            <a:off x="1495425" y="1143000"/>
            <a:ext cx="5324475" cy="348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81000" y="4629149"/>
            <a:ext cx="8458200" cy="1944469"/>
          </a:xfrm>
        </p:spPr>
        <p:txBody>
          <a:bodyPr>
            <a:normAutofit fontScale="92500" lnSpcReduction="20000"/>
          </a:bodyPr>
          <a:lstStyle/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All the ICH components that we cared about for this course are still present</a:t>
            </a:r>
          </a:p>
          <a:p>
            <a:pPr lvl="1"/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From a software standpoint, even their mode of access is the same</a:t>
            </a:r>
          </a:p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Functionally speaking, most of what we’ll be looking at is agnostic as to whether its MCH/ICH or PCH</a:t>
            </a:r>
          </a:p>
          <a:p>
            <a:pPr lvl="1"/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There are a few exceptions and those will be addressed as they crop up as well as how you account for them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649" y="6573619"/>
            <a:ext cx="68172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Intel Core i5-600, i3-500 Desktop Processor Series, Intel Pentium Desktop Processor 6000 Series datasheet</a:t>
            </a:r>
            <a:endParaRPr lang="en-US" sz="1200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Platform Controller Hub (PCH)</a:t>
            </a: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886200" y="2209800"/>
            <a:ext cx="712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(PCH)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8867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Aside: Yeah it’s really getting </a:t>
            </a:r>
            <a:r>
              <a:rPr lang="en-US" dirty="0" err="1" smtClean="0"/>
              <a:t>SoCish</a:t>
            </a:r>
            <a:r>
              <a:rPr lang="en-US" dirty="0"/>
              <a:t>: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3600" dirty="0" err="1" smtClean="0"/>
              <a:t>Haswell</a:t>
            </a:r>
            <a:r>
              <a:rPr lang="en-US" sz="3600" dirty="0" smtClean="0"/>
              <a:t>/</a:t>
            </a:r>
            <a:r>
              <a:rPr lang="en-US" sz="3600" dirty="0" err="1" smtClean="0"/>
              <a:t>Broadwell</a:t>
            </a:r>
            <a:r>
              <a:rPr lang="en-US" sz="3600" dirty="0"/>
              <a:t> </a:t>
            </a:r>
            <a:r>
              <a:rPr lang="en-US" sz="3600" dirty="0" smtClean="0"/>
              <a:t>mobile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219200"/>
            <a:ext cx="6477000" cy="6572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3111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 smtClean="0"/>
              <a:t>Aside: Intel does make some </a:t>
            </a:r>
            <a:r>
              <a:rPr lang="en-US" sz="3600" dirty="0" err="1" smtClean="0"/>
              <a:t>SoCs</a:t>
            </a:r>
            <a:r>
              <a:rPr lang="en-US" sz="3600" dirty="0" smtClean="0"/>
              <a:t>, their “Atom” series. Out of scope for today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850" y="1414751"/>
            <a:ext cx="7480300" cy="485238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6581001"/>
            <a:ext cx="361409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baseline="30000" dirty="0" smtClean="0"/>
              <a:t>From Intel</a:t>
            </a:r>
            <a:r>
              <a:rPr lang="en-US" b="1" baseline="30000" dirty="0"/>
              <a:t>® </a:t>
            </a:r>
            <a:r>
              <a:rPr lang="en-US" b="1" baseline="30000" dirty="0" err="1"/>
              <a:t>AtomTM</a:t>
            </a:r>
            <a:r>
              <a:rPr lang="en-US" b="1" baseline="30000" dirty="0"/>
              <a:t> Processor E6xx </a:t>
            </a:r>
            <a:r>
              <a:rPr lang="en-US" b="1" baseline="30000" dirty="0" smtClean="0"/>
              <a:t>Series Datasheet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03298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171575"/>
            <a:ext cx="4823657" cy="568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5357056" y="1219200"/>
            <a:ext cx="3482144" cy="5638800"/>
          </a:xfrm>
        </p:spPr>
        <p:txBody>
          <a:bodyPr>
            <a:normAutofit fontScale="92500"/>
          </a:bodyPr>
          <a:lstStyle/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This is how the processor sees the chipset devices</a:t>
            </a:r>
          </a:p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Not actually a complete diagram, there are more devices listed in the datasheet than what Intel included in this diagram</a:t>
            </a:r>
          </a:p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Some devices have additional functions (it’s a PCI-thing which we’ll talk about)</a:t>
            </a:r>
          </a:p>
          <a:p>
            <a:pPr marL="0" indent="0">
              <a:buNone/>
            </a:pPr>
            <a:endParaRPr lang="en-US" sz="1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1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1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* 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Device 2 </a:t>
            </a: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won’t be implemented if there is an 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external graphics card.  </a:t>
            </a:r>
            <a:endParaRPr lang="en-US" sz="2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70732" y="152400"/>
            <a:ext cx="8229600" cy="914400"/>
          </a:xfrm>
        </p:spPr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Software Model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7741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0732" y="152400"/>
            <a:ext cx="8229600" cy="838200"/>
          </a:xfrm>
        </p:spPr>
        <p:txBody>
          <a:bodyPr>
            <a:normAutofit/>
          </a:bodyPr>
          <a:lstStyle/>
          <a:p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Device 0: DRAM Controller</a:t>
            </a: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171575"/>
            <a:ext cx="4823657" cy="568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5357056" y="1143000"/>
            <a:ext cx="3329743" cy="5638800"/>
          </a:xfrm>
        </p:spPr>
        <p:txBody>
          <a:bodyPr>
            <a:normAutofit/>
          </a:bodyPr>
          <a:lstStyle/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Device 0 – DRAM Controller</a:t>
            </a:r>
          </a:p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Configured by BIOS to define much of the memory map</a:t>
            </a:r>
          </a:p>
          <a:p>
            <a:pPr lvl="1"/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SMM</a:t>
            </a:r>
          </a:p>
          <a:p>
            <a:pPr lvl="1"/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PCI Express base address register space(PCIEXBAR)</a:t>
            </a:r>
          </a:p>
          <a:p>
            <a:pPr lvl="1"/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Etc.</a:t>
            </a:r>
          </a:p>
          <a:p>
            <a:endParaRPr lang="en-US" sz="2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594846" y="2610651"/>
            <a:ext cx="887508" cy="591671"/>
          </a:xfrm>
          <a:prstGeom prst="rect">
            <a:avLst/>
          </a:prstGeom>
          <a:solidFill>
            <a:srgbClr val="00B050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28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0732" y="152400"/>
            <a:ext cx="8229600" cy="838200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Device </a:t>
            </a: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31: LPC Interface Bridge</a:t>
            </a: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171575"/>
            <a:ext cx="4823657" cy="568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5357056" y="1143000"/>
            <a:ext cx="3558344" cy="5638800"/>
          </a:xfrm>
        </p:spPr>
        <p:txBody>
          <a:bodyPr>
            <a:normAutofit lnSpcReduction="10000"/>
          </a:bodyPr>
          <a:lstStyle/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Device 31 – Low Pin Count Interface (LPC) Bridge</a:t>
            </a:r>
          </a:p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Located on ICH (or PCH if it’s a PCH system)</a:t>
            </a:r>
          </a:p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Implements various system management functions</a:t>
            </a:r>
          </a:p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We reference this device a lot</a:t>
            </a:r>
          </a:p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Spec: 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://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www.intel.com/design/chipsets/industry/25128901.pdf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2000" i="1" dirty="0">
                <a:latin typeface="Arial" panose="020B0604020202020204" pitchFamily="34" charset="0"/>
                <a:cs typeface="Arial" panose="020B0604020202020204" pitchFamily="34" charset="0"/>
              </a:rPr>
              <a:t>Low Pin Count Interface Specification,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Revision 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1.1)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393372" y="5377542"/>
            <a:ext cx="887508" cy="591671"/>
          </a:xfrm>
          <a:prstGeom prst="rect">
            <a:avLst/>
          </a:prstGeom>
          <a:solidFill>
            <a:srgbClr val="00B050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504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sz="3600">
                <a:latin typeface="Arial" charset="0"/>
                <a:ea typeface="ＭＳ Ｐゴシック" charset="0"/>
                <a:cs typeface="ＭＳ Ｐゴシック" charset="0"/>
              </a:rPr>
              <a:t>All materials are licensed under a Creative Commons </a:t>
            </a:r>
            <a:r>
              <a:rPr lang="ja-JP" altLang="en-US" sz="3600">
                <a:latin typeface="Arial" charset="0"/>
                <a:ea typeface="ＭＳ Ｐゴシック" charset="0"/>
                <a:cs typeface="ＭＳ Ｐゴシック" charset="0"/>
              </a:rPr>
              <a:t>“</a:t>
            </a:r>
            <a:r>
              <a:rPr lang="en-US" altLang="ja-JP" sz="3600">
                <a:latin typeface="Arial" charset="0"/>
                <a:ea typeface="ＭＳ Ｐゴシック" charset="0"/>
                <a:cs typeface="ＭＳ Ｐゴシック" charset="0"/>
              </a:rPr>
              <a:t>Share Alike</a:t>
            </a:r>
            <a:r>
              <a:rPr lang="ja-JP" altLang="en-US" sz="3600">
                <a:latin typeface="Arial" charset="0"/>
                <a:ea typeface="ＭＳ Ｐゴシック" charset="0"/>
                <a:cs typeface="ＭＳ Ｐゴシック" charset="0"/>
              </a:rPr>
              <a:t>”</a:t>
            </a:r>
            <a:r>
              <a:rPr lang="en-US" altLang="ja-JP" sz="3600">
                <a:latin typeface="Arial" charset="0"/>
                <a:ea typeface="ＭＳ Ｐゴシック" charset="0"/>
                <a:cs typeface="ＭＳ Ｐゴシック" charset="0"/>
              </a:rPr>
              <a:t> license.</a:t>
            </a:r>
            <a:endParaRPr lang="en-US" sz="360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8674" name="Content Placeholder 2"/>
          <p:cNvSpPr>
            <a:spLocks noGrp="1"/>
          </p:cNvSpPr>
          <p:nvPr>
            <p:ph idx="1"/>
          </p:nvPr>
        </p:nvSpPr>
        <p:spPr>
          <a:xfrm>
            <a:off x="685800" y="1066800"/>
            <a:ext cx="7772400" cy="5486400"/>
          </a:xfrm>
        </p:spPr>
        <p:txBody>
          <a:bodyPr/>
          <a:lstStyle/>
          <a:p>
            <a:pPr marL="0" indent="0" algn="ctr" eaLnBrk="1" hangingPunct="1">
              <a:buFontTx/>
              <a:buNone/>
            </a:pPr>
            <a:r>
              <a:rPr lang="en-US" sz="2400">
                <a:latin typeface="Arial" charset="0"/>
                <a:ea typeface="ＭＳ Ｐゴシック" charset="0"/>
                <a:cs typeface="ＭＳ Ｐゴシック" charset="0"/>
              </a:rPr>
              <a:t>http://creativecommons.org/licenses/by-sa/3.0/</a:t>
            </a:r>
          </a:p>
        </p:txBody>
      </p:sp>
      <p:sp>
        <p:nvSpPr>
          <p:cNvPr id="28675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1A0190B3-9E64-8946-ADD2-447C9EEAC016}" type="slidenum">
              <a:rPr lang="en-US" sz="1400">
                <a:solidFill>
                  <a:prstClr val="black"/>
                </a:solidFill>
              </a:rPr>
              <a:pPr/>
              <a:t>2</a:t>
            </a:fld>
            <a:endParaRPr lang="en-US" sz="1400" dirty="0">
              <a:solidFill>
                <a:prstClr val="black"/>
              </a:solidFill>
            </a:endParaRPr>
          </a:p>
        </p:txBody>
      </p:sp>
      <p:pic>
        <p:nvPicPr>
          <p:cNvPr id="2867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600200"/>
            <a:ext cx="6324600" cy="473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77" name="Rectangle 1"/>
          <p:cNvSpPr>
            <a:spLocks noChangeArrowheads="1"/>
          </p:cNvSpPr>
          <p:nvPr/>
        </p:nvSpPr>
        <p:spPr bwMode="auto">
          <a:xfrm>
            <a:off x="0" y="6427788"/>
            <a:ext cx="914400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sz="1100" dirty="0">
                <a:solidFill>
                  <a:prstClr val="black"/>
                </a:solidFill>
                <a:latin typeface="Calibri"/>
              </a:rPr>
              <a:t>Attribution condition: You must indicate that derivative work</a:t>
            </a:r>
          </a:p>
          <a:p>
            <a:r>
              <a:rPr lang="en-US" sz="1100" dirty="0">
                <a:solidFill>
                  <a:prstClr val="black"/>
                </a:solidFill>
                <a:latin typeface="Calibri"/>
              </a:rPr>
              <a:t>"Is derived from </a:t>
            </a:r>
            <a:r>
              <a:rPr lang="en-US" sz="1100" dirty="0" smtClean="0">
                <a:solidFill>
                  <a:prstClr val="black"/>
                </a:solidFill>
                <a:latin typeface="Calibri"/>
              </a:rPr>
              <a:t>John Butterworth &amp; </a:t>
            </a:r>
            <a:r>
              <a:rPr lang="en-US" sz="1100" dirty="0" err="1" smtClean="0">
                <a:solidFill>
                  <a:prstClr val="black"/>
                </a:solidFill>
                <a:latin typeface="Calibri"/>
              </a:rPr>
              <a:t>Xeno</a:t>
            </a:r>
            <a:r>
              <a:rPr lang="en-US" sz="1100" dirty="0" smtClean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100" dirty="0" err="1" smtClean="0">
                <a:solidFill>
                  <a:prstClr val="black"/>
                </a:solidFill>
                <a:latin typeface="Calibri"/>
              </a:rPr>
              <a:t>Kovah’s</a:t>
            </a:r>
            <a:r>
              <a:rPr lang="en-US" sz="1100" dirty="0" smtClean="0">
                <a:solidFill>
                  <a:prstClr val="black"/>
                </a:solidFill>
                <a:latin typeface="Calibri"/>
              </a:rPr>
              <a:t> ’Advanced Intel </a:t>
            </a:r>
            <a:r>
              <a:rPr lang="en-US" sz="1100" dirty="0">
                <a:solidFill>
                  <a:prstClr val="black"/>
                </a:solidFill>
                <a:latin typeface="Calibri"/>
              </a:rPr>
              <a:t>x86: </a:t>
            </a:r>
            <a:r>
              <a:rPr lang="en-US" sz="1100" dirty="0"/>
              <a:t>BIOS and </a:t>
            </a:r>
            <a:r>
              <a:rPr lang="en-US" sz="1100" dirty="0" smtClean="0"/>
              <a:t>SMM</a:t>
            </a:r>
            <a:r>
              <a:rPr lang="en-US" sz="1100" dirty="0" smtClean="0">
                <a:solidFill>
                  <a:prstClr val="black"/>
                </a:solidFill>
                <a:latin typeface="Calibri"/>
              </a:rPr>
              <a:t>’ class posted at http://</a:t>
            </a:r>
            <a:r>
              <a:rPr lang="en-US" sz="1100" dirty="0" err="1" smtClean="0">
                <a:solidFill>
                  <a:prstClr val="black"/>
                </a:solidFill>
                <a:latin typeface="Calibri"/>
              </a:rPr>
              <a:t>opensecuritytraining.info</a:t>
            </a:r>
            <a:r>
              <a:rPr lang="en-US" sz="1100" dirty="0" smtClean="0">
                <a:solidFill>
                  <a:prstClr val="black"/>
                </a:solidFill>
                <a:latin typeface="Calibri"/>
              </a:rPr>
              <a:t>/</a:t>
            </a:r>
            <a:r>
              <a:rPr lang="en-US" sz="1100" dirty="0" err="1" smtClean="0">
                <a:solidFill>
                  <a:prstClr val="black"/>
                </a:solidFill>
                <a:latin typeface="Calibri"/>
              </a:rPr>
              <a:t>IntroBIOS.html</a:t>
            </a:r>
            <a:r>
              <a:rPr lang="en-US" sz="1100" dirty="0" smtClean="0">
                <a:solidFill>
                  <a:prstClr val="black"/>
                </a:solidFill>
                <a:latin typeface="Calibri"/>
              </a:rPr>
              <a:t>”</a:t>
            </a:r>
            <a:endParaRPr lang="en-US" sz="1100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960344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4587" y="2142297"/>
            <a:ext cx="4314825" cy="3438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26504"/>
            <a:ext cx="8229600" cy="868362"/>
          </a:xfrm>
        </p:spPr>
        <p:txBody>
          <a:bodyPr>
            <a:normAutofit/>
          </a:bodyPr>
          <a:lstStyle/>
          <a:p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Datasheet will list </a:t>
            </a:r>
            <a:r>
              <a:rPr lang="en-US" sz="3600" smtClean="0">
                <a:latin typeface="Arial" panose="020B0604020202020204" pitchFamily="34" charset="0"/>
                <a:cs typeface="Arial" panose="020B0604020202020204" pitchFamily="34" charset="0"/>
              </a:rPr>
              <a:t>all PCI Devices</a:t>
            </a: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5715000"/>
            <a:ext cx="8229600" cy="1066800"/>
          </a:xfrm>
        </p:spPr>
        <p:txBody>
          <a:bodyPr>
            <a:normAutofit fontScale="85000" lnSpcReduction="20000"/>
          </a:bodyPr>
          <a:lstStyle/>
          <a:p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So as I said, there are devices which were not included in the chipset diagram provided by Intel in the Mobile 4-Series datasheet.</a:t>
            </a:r>
          </a:p>
          <a:p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They’re not all important from a security perspective, but provided here for reference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7900" y="990600"/>
            <a:ext cx="4314825" cy="140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477000" y="6581001"/>
            <a:ext cx="26597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*Intel </a:t>
            </a:r>
            <a:r>
              <a:rPr lang="en-US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I/O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Controller Hub 9 </a:t>
            </a:r>
            <a:r>
              <a:rPr lang="en-US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datasheet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3015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44562"/>
          </a:xfrm>
        </p:spPr>
        <p:txBody>
          <a:bodyPr>
            <a:normAutofit/>
          </a:bodyPr>
          <a:lstStyle/>
          <a:p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Chipset Identification</a:t>
            </a: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5486400"/>
          </a:xfrm>
        </p:spPr>
        <p:txBody>
          <a:bodyPr>
            <a:normAutofit/>
          </a:bodyPr>
          <a:lstStyle/>
          <a:p>
            <a:r>
              <a:rPr lang="en-US" sz="2200" u="sng" dirty="0" smtClean="0">
                <a:latin typeface="Arial" panose="020B0604020202020204" pitchFamily="34" charset="0"/>
                <a:cs typeface="Arial" panose="020B0604020202020204" pitchFamily="34" charset="0"/>
              </a:rPr>
              <a:t>Goal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: Identify the Chipset and/or Controller Hub</a:t>
            </a:r>
          </a:p>
          <a:p>
            <a:r>
              <a:rPr lang="en-US" sz="2200" u="sng" dirty="0" smtClean="0">
                <a:latin typeface="Arial" panose="020B0604020202020204" pitchFamily="34" charset="0"/>
                <a:cs typeface="Arial" panose="020B0604020202020204" pitchFamily="34" charset="0"/>
              </a:rPr>
              <a:t>Reasons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: (1) To find the datasheet, and (2) know the locations of those registers which we will be probing to determine whether a system is vulnerable</a:t>
            </a:r>
          </a:p>
          <a:p>
            <a:pPr lvl="1"/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Some have stayed the same (same name, same offset) over the years (LPC, BIOS_CNTL) while others have “bounced around a little”</a:t>
            </a:r>
          </a:p>
          <a:p>
            <a:pPr lvl="1"/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Our demonstrations/slides are all on the Mobile 4-Series Chipset and IO Controller Hub Family 9</a:t>
            </a:r>
          </a:p>
          <a:p>
            <a:pPr lvl="1"/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However, the functionality provided by these registers still exist in the latest architecture (assuming they aren’t just still the “same old registers”)</a:t>
            </a:r>
          </a:p>
          <a:p>
            <a:pPr lvl="1"/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We want </a:t>
            </a:r>
            <a:r>
              <a:rPr lang="en-US" sz="1600" i="1" dirty="0" smtClean="0">
                <a:latin typeface="Arial" panose="020B0604020202020204" pitchFamily="34" charset="0"/>
                <a:cs typeface="Arial" panose="020B0604020202020204" pitchFamily="34" charset="0"/>
              </a:rPr>
              <a:t>you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to be able to locate/analyze these (</a:t>
            </a:r>
            <a:r>
              <a:rPr lang="en-US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ie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: teaching you to fish)</a:t>
            </a:r>
          </a:p>
          <a:p>
            <a:pPr lvl="1"/>
            <a:endParaRPr lang="en-US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Ok I’m convinced!  So how do we find out?</a:t>
            </a:r>
          </a:p>
          <a:p>
            <a:pPr lvl="1"/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We are “pretending” that we don’t have eyes on the platform itself:</a:t>
            </a:r>
          </a:p>
          <a:p>
            <a:pPr lvl="1"/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In other words, 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w</a:t>
            </a: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e are using RW-Everything in this example, but RW-E accesses the PCI configuration space </a:t>
            </a:r>
            <a:r>
              <a:rPr lang="en-US" sz="1800" u="sng" dirty="0" smtClean="0">
                <a:latin typeface="Arial" panose="020B0604020202020204" pitchFamily="34" charset="0"/>
                <a:cs typeface="Arial" panose="020B0604020202020204" pitchFamily="34" charset="0"/>
              </a:rPr>
              <a:t>which we also could do programmatically</a:t>
            </a:r>
          </a:p>
          <a:p>
            <a:endParaRPr lang="en-US" sz="2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0332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44562"/>
          </a:xfrm>
        </p:spPr>
        <p:txBody>
          <a:bodyPr>
            <a:normAutofit/>
          </a:bodyPr>
          <a:lstStyle/>
          <a:p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Strategy:</a:t>
            </a: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3657600" y="914400"/>
            <a:ext cx="5257800" cy="5810736"/>
          </a:xfrm>
        </p:spPr>
        <p:txBody>
          <a:bodyPr>
            <a:normAutofit/>
          </a:bodyPr>
          <a:lstStyle/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Many of the registers we care about are located in two separate devices: (1) LPC Device, and (2) DRAM-Controller </a:t>
            </a:r>
          </a:p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In legacy Chipsets the LPC device is located in the IO Controller Hub and the DRAM-Controller is located in the Memory Controller Hub</a:t>
            </a:r>
          </a:p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The datasheet containing the information related to the DRAM controller will be found in the Chipset datasheet</a:t>
            </a:r>
          </a:p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The datasheet containing the LPC-related information will be found in the “I/O Controller Hub” datasheet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50" r="54777" b="21674"/>
          <a:stretch/>
        </p:blipFill>
        <p:spPr bwMode="auto">
          <a:xfrm>
            <a:off x="13521" y="1073285"/>
            <a:ext cx="2161413" cy="56323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/>
          <p:cNvSpPr/>
          <p:nvPr/>
        </p:nvSpPr>
        <p:spPr>
          <a:xfrm>
            <a:off x="13520" y="3200400"/>
            <a:ext cx="568647" cy="35247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2174934" y="3199876"/>
            <a:ext cx="1455207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b="1" dirty="0" smtClean="0"/>
              <a:t>DRAM Controller</a:t>
            </a:r>
            <a:endParaRPr lang="en-US" sz="14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2184105" y="5230368"/>
            <a:ext cx="988476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b="1" dirty="0" smtClean="0"/>
              <a:t>LPC Device</a:t>
            </a:r>
            <a:endParaRPr lang="en-US" sz="14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2438400" y="3797808"/>
            <a:ext cx="1138710" cy="64633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Chipset </a:t>
            </a:r>
          </a:p>
          <a:p>
            <a:pPr algn="ctr"/>
            <a:r>
              <a:rPr lang="en-US" dirty="0" smtClean="0"/>
              <a:t>Datasheet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366693" y="6022693"/>
            <a:ext cx="1191741" cy="64633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ICH</a:t>
            </a:r>
          </a:p>
          <a:p>
            <a:pPr algn="ctr"/>
            <a:r>
              <a:rPr lang="en-US" dirty="0" smtClean="0"/>
              <a:t>Datasheet</a:t>
            </a:r>
            <a:endParaRPr lang="en-US" dirty="0"/>
          </a:p>
        </p:txBody>
      </p:sp>
      <p:cxnSp>
        <p:nvCxnSpPr>
          <p:cNvPr id="11" name="Straight Arrow Connector 10"/>
          <p:cNvCxnSpPr>
            <a:stCxn id="4" idx="1"/>
          </p:cNvCxnSpPr>
          <p:nvPr/>
        </p:nvCxnSpPr>
        <p:spPr>
          <a:xfrm flipH="1" flipV="1">
            <a:off x="1828800" y="4120973"/>
            <a:ext cx="609600" cy="1"/>
          </a:xfrm>
          <a:prstGeom prst="straightConnector1">
            <a:avLst/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 flipV="1">
            <a:off x="1752600" y="6345857"/>
            <a:ext cx="609600" cy="1"/>
          </a:xfrm>
          <a:prstGeom prst="straightConnector1">
            <a:avLst/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2189686" y="3218792"/>
            <a:ext cx="1462278" cy="290844"/>
          </a:xfrm>
          <a:prstGeom prst="rect">
            <a:avLst/>
          </a:prstGeom>
          <a:solidFill>
            <a:schemeClr val="accent1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2207781" y="5250545"/>
            <a:ext cx="962793" cy="296690"/>
          </a:xfrm>
          <a:prstGeom prst="rect">
            <a:avLst/>
          </a:prstGeom>
          <a:solidFill>
            <a:schemeClr val="accent1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7847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682" y="0"/>
            <a:ext cx="8229600" cy="944562"/>
          </a:xfrm>
        </p:spPr>
        <p:txBody>
          <a:bodyPr>
            <a:normAutofit/>
          </a:bodyPr>
          <a:lstStyle/>
          <a:p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Strategy:</a:t>
            </a: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434" y="3200400"/>
            <a:ext cx="914400" cy="35247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88" t="4791" r="33692" b="30006"/>
          <a:stretch/>
        </p:blipFill>
        <p:spPr bwMode="auto">
          <a:xfrm>
            <a:off x="130604" y="1600200"/>
            <a:ext cx="2001084" cy="419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3657600" y="914400"/>
            <a:ext cx="5257800" cy="5810736"/>
          </a:xfrm>
        </p:spPr>
        <p:txBody>
          <a:bodyPr>
            <a:normAutofit/>
          </a:bodyPr>
          <a:lstStyle/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Many of the registers we care about are located in two separate devices: (1) LPC Device, and (2) DRAM-Controller </a:t>
            </a:r>
          </a:p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In Modern "Chipsets" (PCH) the LPC device is located in the Platform Controller Hub and the DRAM-Controller is located in the Processor</a:t>
            </a:r>
          </a:p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The datasheet containing the information related to the DRAM controller will be found in the processor datasheet</a:t>
            </a:r>
          </a:p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The datasheet containing the LPC-related information will be found in the Chipset datasheet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113514" y="2309931"/>
            <a:ext cx="1455207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b="1" dirty="0" smtClean="0"/>
              <a:t>DRAM Controller</a:t>
            </a:r>
            <a:endParaRPr lang="en-US" sz="14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2135264" y="4114800"/>
            <a:ext cx="988476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b="1" dirty="0" smtClean="0"/>
              <a:t>LPC Device</a:t>
            </a:r>
            <a:endParaRPr lang="en-US" sz="1400" b="1" dirty="0"/>
          </a:p>
        </p:txBody>
      </p:sp>
      <p:sp>
        <p:nvSpPr>
          <p:cNvPr id="13" name="Rectangle 12"/>
          <p:cNvSpPr/>
          <p:nvPr/>
        </p:nvSpPr>
        <p:spPr>
          <a:xfrm>
            <a:off x="2119122" y="2319757"/>
            <a:ext cx="1462278" cy="290844"/>
          </a:xfrm>
          <a:prstGeom prst="rect">
            <a:avLst/>
          </a:prstGeom>
          <a:solidFill>
            <a:schemeClr val="accent1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2155505" y="4114800"/>
            <a:ext cx="962793" cy="296690"/>
          </a:xfrm>
          <a:prstGeom prst="rect">
            <a:avLst/>
          </a:prstGeom>
          <a:solidFill>
            <a:schemeClr val="accent1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2340404" y="2743200"/>
            <a:ext cx="1138710" cy="64633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CPU</a:t>
            </a:r>
          </a:p>
          <a:p>
            <a:pPr algn="ctr"/>
            <a:r>
              <a:rPr lang="en-US" dirty="0" smtClean="0"/>
              <a:t>Datasheet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2268697" y="4968085"/>
            <a:ext cx="1191741" cy="64633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"Chipset"</a:t>
            </a:r>
          </a:p>
          <a:p>
            <a:pPr algn="ctr"/>
            <a:r>
              <a:rPr lang="en-US" dirty="0" smtClean="0"/>
              <a:t>Datasheet</a:t>
            </a:r>
            <a:endParaRPr lang="en-US" dirty="0"/>
          </a:p>
        </p:txBody>
      </p:sp>
      <p:cxnSp>
        <p:nvCxnSpPr>
          <p:cNvPr id="17" name="Straight Arrow Connector 16"/>
          <p:cNvCxnSpPr>
            <a:stCxn id="15" idx="1"/>
          </p:cNvCxnSpPr>
          <p:nvPr/>
        </p:nvCxnSpPr>
        <p:spPr>
          <a:xfrm flipH="1" flipV="1">
            <a:off x="1730804" y="3066365"/>
            <a:ext cx="609600" cy="1"/>
          </a:xfrm>
          <a:prstGeom prst="straightConnector1">
            <a:avLst/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 flipV="1">
            <a:off x="1654604" y="5291249"/>
            <a:ext cx="609600" cy="1"/>
          </a:xfrm>
          <a:prstGeom prst="straightConnector1">
            <a:avLst/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39624" y="2514600"/>
            <a:ext cx="114300" cy="152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4902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47799"/>
            <a:ext cx="3814633" cy="38709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682" y="0"/>
            <a:ext cx="8229600" cy="944562"/>
          </a:xfrm>
        </p:spPr>
        <p:txBody>
          <a:bodyPr>
            <a:normAutofit/>
          </a:bodyPr>
          <a:lstStyle/>
          <a:p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Strategy:</a:t>
            </a: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3657600" y="914400"/>
            <a:ext cx="5257800" cy="5810736"/>
          </a:xfrm>
        </p:spPr>
        <p:txBody>
          <a:bodyPr>
            <a:normAutofit/>
          </a:bodyPr>
          <a:lstStyle/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If your PCI LCP device ID lookup says something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like “Wildcat Point-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LP”, that means you’re using a </a:t>
            </a:r>
            <a:r>
              <a:rPr lang="en-US" sz="2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Broadwell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/5</a:t>
            </a:r>
            <a:r>
              <a:rPr lang="en-US" sz="2200" baseline="30000" dirty="0" smtClean="0"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 generation chip</a:t>
            </a:r>
          </a:p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The DRAM controller / Host Device ID will still be in the CPU specification update</a:t>
            </a:r>
          </a:p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The LCP device ID can be found in the CPU’s associated “IO datasheet”</a:t>
            </a:r>
          </a:p>
        </p:txBody>
      </p:sp>
      <p:sp>
        <p:nvSpPr>
          <p:cNvPr id="4" name="Rectangle 3"/>
          <p:cNvSpPr/>
          <p:nvPr/>
        </p:nvSpPr>
        <p:spPr>
          <a:xfrm>
            <a:off x="39624" y="2514600"/>
            <a:ext cx="114300" cy="152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0616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44562"/>
          </a:xfrm>
        </p:spPr>
        <p:txBody>
          <a:bodyPr>
            <a:normAutofit/>
          </a:bodyPr>
          <a:lstStyle/>
          <a:p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Strategy: Additional Notes</a:t>
            </a: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304800" y="1447800"/>
            <a:ext cx="8610600" cy="5029200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You do not have to know in advance whether the architecture is a modern chipset or otherwise, the process of identifying the device ID’s will tell you that</a:t>
            </a:r>
          </a:p>
          <a:p>
            <a:pPr marL="457200" indent="-457200">
              <a:buFont typeface="+mj-lt"/>
              <a:buAutoNum type="arabicPeriod"/>
            </a:pPr>
            <a:endParaRPr lang="en-US" sz="2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Because we’re identifying PCI devices, this same strategy will work on an AMD system (which is completely left out in this course)</a:t>
            </a:r>
          </a:p>
          <a:p>
            <a:pPr marL="857250" lvl="1" indent="-457200"/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However, identifying the applicable registers and offsets is an exercise left to you (or me if I get my hands on an enterprise system with an AMD processor)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1737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9527"/>
            <a:ext cx="8229600" cy="944562"/>
          </a:xfrm>
        </p:spPr>
        <p:txBody>
          <a:bodyPr>
            <a:normAutofit/>
          </a:bodyPr>
          <a:lstStyle/>
          <a:p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Get the LPC Device ID</a:t>
            </a: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4819" y="4724400"/>
            <a:ext cx="8229600" cy="2057400"/>
          </a:xfrm>
        </p:spPr>
        <p:txBody>
          <a:bodyPr>
            <a:normAutofit fontScale="92500" lnSpcReduction="10000"/>
          </a:bodyPr>
          <a:lstStyle/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Will tell us the Controller Hub family (therefore either ICH datasheet if legacy or chipset datasheet otherwise)</a:t>
            </a:r>
          </a:p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Bus 0, Device 31 (1Fh), Function 0, Offset 2 (2-bytes)</a:t>
            </a:r>
          </a:p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Not sure where RW Everything gets the names of its PCI devices from </a:t>
            </a:r>
          </a:p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In this example, the LPC Device ID is 0x2917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039"/>
          <a:stretch/>
        </p:blipFill>
        <p:spPr bwMode="auto">
          <a:xfrm>
            <a:off x="838200" y="1104089"/>
            <a:ext cx="7051908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Oval 3"/>
          <p:cNvSpPr/>
          <p:nvPr/>
        </p:nvSpPr>
        <p:spPr>
          <a:xfrm>
            <a:off x="838200" y="1402404"/>
            <a:ext cx="533400" cy="426396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1905000" y="2965313"/>
            <a:ext cx="533400" cy="262647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 4"/>
          <p:cNvSpPr/>
          <p:nvPr/>
        </p:nvSpPr>
        <p:spPr>
          <a:xfrm>
            <a:off x="1031131" y="2762654"/>
            <a:ext cx="3063797" cy="58366"/>
          </a:xfrm>
          <a:custGeom>
            <a:avLst/>
            <a:gdLst>
              <a:gd name="connsiteX0" fmla="*/ 0 w 3063797"/>
              <a:gd name="connsiteY0" fmla="*/ 0 h 58366"/>
              <a:gd name="connsiteX1" fmla="*/ 126459 w 3063797"/>
              <a:gd name="connsiteY1" fmla="*/ 9728 h 58366"/>
              <a:gd name="connsiteX2" fmla="*/ 194553 w 3063797"/>
              <a:gd name="connsiteY2" fmla="*/ 29183 h 58366"/>
              <a:gd name="connsiteX3" fmla="*/ 291829 w 3063797"/>
              <a:gd name="connsiteY3" fmla="*/ 48639 h 58366"/>
              <a:gd name="connsiteX4" fmla="*/ 466927 w 3063797"/>
              <a:gd name="connsiteY4" fmla="*/ 58366 h 58366"/>
              <a:gd name="connsiteX5" fmla="*/ 1274323 w 3063797"/>
              <a:gd name="connsiteY5" fmla="*/ 48639 h 58366"/>
              <a:gd name="connsiteX6" fmla="*/ 1410510 w 3063797"/>
              <a:gd name="connsiteY6" fmla="*/ 38911 h 58366"/>
              <a:gd name="connsiteX7" fmla="*/ 1624519 w 3063797"/>
              <a:gd name="connsiteY7" fmla="*/ 29183 h 58366"/>
              <a:gd name="connsiteX8" fmla="*/ 2772383 w 3063797"/>
              <a:gd name="connsiteY8" fmla="*/ 38911 h 58366"/>
              <a:gd name="connsiteX9" fmla="*/ 2966936 w 3063797"/>
              <a:gd name="connsiteY9" fmla="*/ 48639 h 58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063797" h="58366">
                <a:moveTo>
                  <a:pt x="0" y="0"/>
                </a:moveTo>
                <a:cubicBezTo>
                  <a:pt x="42153" y="3243"/>
                  <a:pt x="84471" y="4788"/>
                  <a:pt x="126459" y="9728"/>
                </a:cubicBezTo>
                <a:cubicBezTo>
                  <a:pt x="167634" y="14572"/>
                  <a:pt x="158580" y="20881"/>
                  <a:pt x="194553" y="29183"/>
                </a:cubicBezTo>
                <a:cubicBezTo>
                  <a:pt x="226774" y="36619"/>
                  <a:pt x="258812" y="46805"/>
                  <a:pt x="291829" y="48639"/>
                </a:cubicBezTo>
                <a:lnTo>
                  <a:pt x="466927" y="58366"/>
                </a:lnTo>
                <a:lnTo>
                  <a:pt x="1274323" y="48639"/>
                </a:lnTo>
                <a:cubicBezTo>
                  <a:pt x="1319825" y="47701"/>
                  <a:pt x="1365069" y="41436"/>
                  <a:pt x="1410510" y="38911"/>
                </a:cubicBezTo>
                <a:cubicBezTo>
                  <a:pt x="1481810" y="34950"/>
                  <a:pt x="1553183" y="32426"/>
                  <a:pt x="1624519" y="29183"/>
                </a:cubicBezTo>
                <a:lnTo>
                  <a:pt x="2772383" y="38911"/>
                </a:lnTo>
                <a:cubicBezTo>
                  <a:pt x="3523571" y="50380"/>
                  <a:pt x="2533310" y="48639"/>
                  <a:pt x="2966936" y="48639"/>
                </a:cubicBezTo>
              </a:path>
            </a:pathLst>
          </a:cu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8474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6038"/>
            <a:ext cx="8229600" cy="944562"/>
          </a:xfrm>
        </p:spPr>
        <p:txBody>
          <a:bodyPr>
            <a:normAutofit/>
          </a:bodyPr>
          <a:lstStyle/>
          <a:p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Device ID Lookup</a:t>
            </a: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000554"/>
            <a:ext cx="5862211" cy="388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533400" y="1066800"/>
            <a:ext cx="8229600" cy="7620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://pciids.sourceforge.net</a:t>
            </a:r>
            <a:endParaRPr lang="en-US" sz="2400" dirty="0" smtClean="0">
              <a:latin typeface="Arial" panose="020B0604020202020204" pitchFamily="34" charset="0"/>
              <a:cs typeface="Arial" panose="020B0604020202020204" pitchFamily="34" charset="0"/>
              <a:hlinkClick r:id="rId5"/>
            </a:endParaRPr>
          </a:p>
          <a:p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http://pci-ids.ucw.cz/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 (same site, alternate location) </a:t>
            </a:r>
          </a:p>
        </p:txBody>
      </p:sp>
      <p:sp>
        <p:nvSpPr>
          <p:cNvPr id="4" name="Right Arrow 3"/>
          <p:cNvSpPr/>
          <p:nvPr/>
        </p:nvSpPr>
        <p:spPr>
          <a:xfrm>
            <a:off x="1371600" y="5166907"/>
            <a:ext cx="2209800" cy="484632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476656" y="5307083"/>
            <a:ext cx="609600" cy="262647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545" r="3243"/>
          <a:stretch/>
        </p:blipFill>
        <p:spPr bwMode="auto">
          <a:xfrm>
            <a:off x="3657600" y="3890963"/>
            <a:ext cx="5280498" cy="2052637"/>
          </a:xfrm>
          <a:prstGeom prst="rect">
            <a:avLst/>
          </a:prstGeom>
          <a:noFill/>
          <a:ln w="9525">
            <a:solidFill>
              <a:srgbClr val="C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3753256" y="3889125"/>
            <a:ext cx="5189704" cy="1417957"/>
          </a:xfrm>
          <a:prstGeom prst="rect">
            <a:avLst/>
          </a:prstGeom>
          <a:solidFill>
            <a:schemeClr val="bg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3745152" y="5513787"/>
            <a:ext cx="5189704" cy="413496"/>
          </a:xfrm>
          <a:prstGeom prst="rect">
            <a:avLst/>
          </a:prstGeom>
          <a:solidFill>
            <a:schemeClr val="bg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454819" y="6096000"/>
            <a:ext cx="8229600" cy="674916"/>
          </a:xfrm>
        </p:spPr>
        <p:txBody>
          <a:bodyPr>
            <a:normAutofit fontScale="77500" lnSpcReduction="20000"/>
          </a:bodyPr>
          <a:lstStyle/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Device ID 0x2917 is part of the ICH9M-E family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http://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www.intel.com/content/www/us/en/io/io-controller-hub-9-datasheet.html</a:t>
            </a:r>
            <a:endParaRPr lang="en-US" sz="2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3025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33313"/>
          <a:stretch/>
        </p:blipFill>
        <p:spPr bwMode="auto">
          <a:xfrm>
            <a:off x="806163" y="1147866"/>
            <a:ext cx="6919221" cy="34241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9527"/>
            <a:ext cx="8229600" cy="944562"/>
          </a:xfrm>
        </p:spPr>
        <p:txBody>
          <a:bodyPr>
            <a:normAutofit/>
          </a:bodyPr>
          <a:lstStyle/>
          <a:p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Get the Memory Controller Device ID</a:t>
            </a: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4800600"/>
            <a:ext cx="8379619" cy="1981200"/>
          </a:xfrm>
        </p:spPr>
        <p:txBody>
          <a:bodyPr>
            <a:normAutofit fontScale="92500" lnSpcReduction="10000"/>
          </a:bodyPr>
          <a:lstStyle/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Read the 2-byte Device ID of the Memory Controller:</a:t>
            </a:r>
          </a:p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Bus 0, Device 0, Function 0, Offset 2</a:t>
            </a:r>
          </a:p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In this case RW Everything calls it a Host bridge, but as you can see at offset 0x0E in it’s header, it is not a bridge</a:t>
            </a:r>
          </a:p>
          <a:p>
            <a:pPr lvl="1"/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PCI-related fact which we’ll cover in PCI</a:t>
            </a:r>
          </a:p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In this sample case the Memory Controller Device ID is 0x2A40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Oval 3"/>
          <p:cNvSpPr/>
          <p:nvPr/>
        </p:nvSpPr>
        <p:spPr>
          <a:xfrm>
            <a:off x="838200" y="1567773"/>
            <a:ext cx="533400" cy="426396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2171700" y="3247418"/>
            <a:ext cx="533400" cy="262647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 4"/>
          <p:cNvSpPr/>
          <p:nvPr/>
        </p:nvSpPr>
        <p:spPr>
          <a:xfrm>
            <a:off x="1172792" y="2976661"/>
            <a:ext cx="3246808" cy="58366"/>
          </a:xfrm>
          <a:custGeom>
            <a:avLst/>
            <a:gdLst>
              <a:gd name="connsiteX0" fmla="*/ 0 w 3063797"/>
              <a:gd name="connsiteY0" fmla="*/ 0 h 58366"/>
              <a:gd name="connsiteX1" fmla="*/ 126459 w 3063797"/>
              <a:gd name="connsiteY1" fmla="*/ 9728 h 58366"/>
              <a:gd name="connsiteX2" fmla="*/ 194553 w 3063797"/>
              <a:gd name="connsiteY2" fmla="*/ 29183 h 58366"/>
              <a:gd name="connsiteX3" fmla="*/ 291829 w 3063797"/>
              <a:gd name="connsiteY3" fmla="*/ 48639 h 58366"/>
              <a:gd name="connsiteX4" fmla="*/ 466927 w 3063797"/>
              <a:gd name="connsiteY4" fmla="*/ 58366 h 58366"/>
              <a:gd name="connsiteX5" fmla="*/ 1274323 w 3063797"/>
              <a:gd name="connsiteY5" fmla="*/ 48639 h 58366"/>
              <a:gd name="connsiteX6" fmla="*/ 1410510 w 3063797"/>
              <a:gd name="connsiteY6" fmla="*/ 38911 h 58366"/>
              <a:gd name="connsiteX7" fmla="*/ 1624519 w 3063797"/>
              <a:gd name="connsiteY7" fmla="*/ 29183 h 58366"/>
              <a:gd name="connsiteX8" fmla="*/ 2772383 w 3063797"/>
              <a:gd name="connsiteY8" fmla="*/ 38911 h 58366"/>
              <a:gd name="connsiteX9" fmla="*/ 2966936 w 3063797"/>
              <a:gd name="connsiteY9" fmla="*/ 48639 h 58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063797" h="58366">
                <a:moveTo>
                  <a:pt x="0" y="0"/>
                </a:moveTo>
                <a:cubicBezTo>
                  <a:pt x="42153" y="3243"/>
                  <a:pt x="84471" y="4788"/>
                  <a:pt x="126459" y="9728"/>
                </a:cubicBezTo>
                <a:cubicBezTo>
                  <a:pt x="167634" y="14572"/>
                  <a:pt x="158580" y="20881"/>
                  <a:pt x="194553" y="29183"/>
                </a:cubicBezTo>
                <a:cubicBezTo>
                  <a:pt x="226774" y="36619"/>
                  <a:pt x="258812" y="46805"/>
                  <a:pt x="291829" y="48639"/>
                </a:cubicBezTo>
                <a:lnTo>
                  <a:pt x="466927" y="58366"/>
                </a:lnTo>
                <a:lnTo>
                  <a:pt x="1274323" y="48639"/>
                </a:lnTo>
                <a:cubicBezTo>
                  <a:pt x="1319825" y="47701"/>
                  <a:pt x="1365069" y="41436"/>
                  <a:pt x="1410510" y="38911"/>
                </a:cubicBezTo>
                <a:cubicBezTo>
                  <a:pt x="1481810" y="34950"/>
                  <a:pt x="1553183" y="32426"/>
                  <a:pt x="1624519" y="29183"/>
                </a:cubicBezTo>
                <a:lnTo>
                  <a:pt x="2772383" y="38911"/>
                </a:lnTo>
                <a:cubicBezTo>
                  <a:pt x="3523571" y="50380"/>
                  <a:pt x="2533310" y="48639"/>
                  <a:pt x="2966936" y="48639"/>
                </a:cubicBezTo>
              </a:path>
            </a:pathLst>
          </a:cu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5431971" y="3418114"/>
            <a:ext cx="198937" cy="65315"/>
          </a:xfrm>
          <a:custGeom>
            <a:avLst/>
            <a:gdLst>
              <a:gd name="connsiteX0" fmla="*/ 0 w 198937"/>
              <a:gd name="connsiteY0" fmla="*/ 65315 h 65315"/>
              <a:gd name="connsiteX1" fmla="*/ 87086 w 198937"/>
              <a:gd name="connsiteY1" fmla="*/ 43543 h 65315"/>
              <a:gd name="connsiteX2" fmla="*/ 195943 w 198937"/>
              <a:gd name="connsiteY2" fmla="*/ 21772 h 65315"/>
              <a:gd name="connsiteX3" fmla="*/ 195943 w 198937"/>
              <a:gd name="connsiteY3" fmla="*/ 0 h 65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937" h="65315">
                <a:moveTo>
                  <a:pt x="0" y="65315"/>
                </a:moveTo>
                <a:cubicBezTo>
                  <a:pt x="29029" y="58058"/>
                  <a:pt x="57876" y="50034"/>
                  <a:pt x="87086" y="43543"/>
                </a:cubicBezTo>
                <a:cubicBezTo>
                  <a:pt x="123209" y="35516"/>
                  <a:pt x="161585" y="35515"/>
                  <a:pt x="195943" y="21772"/>
                </a:cubicBezTo>
                <a:cubicBezTo>
                  <a:pt x="202681" y="19077"/>
                  <a:pt x="195943" y="7257"/>
                  <a:pt x="195943" y="0"/>
                </a:cubicBezTo>
              </a:path>
            </a:pathLst>
          </a:cu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5675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6656" y="100467"/>
            <a:ext cx="8229600" cy="944562"/>
          </a:xfrm>
        </p:spPr>
        <p:txBody>
          <a:bodyPr>
            <a:normAutofit/>
          </a:bodyPr>
          <a:lstStyle/>
          <a:p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Device ID Lookup</a:t>
            </a: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932158"/>
            <a:ext cx="5862211" cy="388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ight Arrow 3"/>
          <p:cNvSpPr/>
          <p:nvPr/>
        </p:nvSpPr>
        <p:spPr>
          <a:xfrm>
            <a:off x="1371600" y="5098511"/>
            <a:ext cx="2209800" cy="484632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476656" y="5238687"/>
            <a:ext cx="609600" cy="262647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755" r="16214"/>
          <a:stretch/>
        </p:blipFill>
        <p:spPr bwMode="auto">
          <a:xfrm>
            <a:off x="3623836" y="3875258"/>
            <a:ext cx="5452068" cy="2068342"/>
          </a:xfrm>
          <a:prstGeom prst="rect">
            <a:avLst/>
          </a:prstGeom>
          <a:noFill/>
          <a:ln w="9525">
            <a:solidFill>
              <a:srgbClr val="C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3649496" y="3876673"/>
            <a:ext cx="5342104" cy="1352286"/>
          </a:xfrm>
          <a:prstGeom prst="rect">
            <a:avLst/>
          </a:prstGeom>
          <a:solidFill>
            <a:schemeClr val="bg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3677906" y="5514526"/>
            <a:ext cx="5395525" cy="426025"/>
          </a:xfrm>
          <a:prstGeom prst="rect">
            <a:avLst/>
          </a:prstGeom>
          <a:solidFill>
            <a:schemeClr val="bg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533400" y="990600"/>
            <a:ext cx="8229600" cy="7620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http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://pciids.sourceforge.net</a:t>
            </a:r>
            <a:endParaRPr lang="en-US" sz="2400" dirty="0" smtClean="0">
              <a:latin typeface="Arial" panose="020B0604020202020204" pitchFamily="34" charset="0"/>
              <a:cs typeface="Arial" panose="020B0604020202020204" pitchFamily="34" charset="0"/>
              <a:hlinkClick r:id="rId6"/>
            </a:endParaRPr>
          </a:p>
          <a:p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http://pci-ids.ucw.cz/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 (same site, alternate location) 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454819" y="6096000"/>
            <a:ext cx="8229600" cy="674916"/>
          </a:xfrm>
        </p:spPr>
        <p:txBody>
          <a:bodyPr>
            <a:normAutofit fontScale="92500" lnSpcReduction="20000"/>
          </a:bodyPr>
          <a:lstStyle/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Device ID 0x2a40 is part of the Mobile 4-Series chipset family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http://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www.intel.com/assets/PDF/datasheet/320122.pdf</a:t>
            </a:r>
            <a:endParaRPr lang="en-US" sz="2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22416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(Basic) Chipset Architecture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6211669"/>
            <a:ext cx="9677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Since I always lose the link, CPU datasheets are here:</a:t>
            </a:r>
          </a:p>
          <a:p>
            <a:r>
              <a:rPr lang="en-US" dirty="0" smtClean="0"/>
              <a:t>http</a:t>
            </a:r>
            <a:r>
              <a:rPr lang="en-US" dirty="0"/>
              <a:t>://</a:t>
            </a:r>
            <a:r>
              <a:rPr lang="en-US" dirty="0" err="1"/>
              <a:t>www.intel.com</a:t>
            </a:r>
            <a:r>
              <a:rPr lang="en-US" dirty="0"/>
              <a:t>/content/www/us/en/processors/core/core-technical-</a:t>
            </a:r>
            <a:r>
              <a:rPr lang="en-US" dirty="0" err="1"/>
              <a:t>resources.html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22998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44562"/>
          </a:xfrm>
        </p:spPr>
        <p:txBody>
          <a:bodyPr>
            <a:normAutofit fontScale="90000"/>
          </a:bodyPr>
          <a:lstStyle/>
          <a:p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So what we have learned about this E6400</a:t>
            </a: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5486400"/>
          </a:xfrm>
        </p:spPr>
        <p:txBody>
          <a:bodyPr>
            <a:normAutofit/>
          </a:bodyPr>
          <a:lstStyle/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The LPC Device ID is 2917h </a:t>
            </a:r>
          </a:p>
          <a:p>
            <a:pPr lvl="1"/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ICH9M-E Controller Hub</a:t>
            </a:r>
          </a:p>
          <a:p>
            <a:pPr lvl="1"/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Member of 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IO Controller Hub 9 family</a:t>
            </a:r>
          </a:p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The Memory Controller Device ID is 2A40h</a:t>
            </a:r>
          </a:p>
          <a:p>
            <a:pPr lvl="1"/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Mobile 4-Series Chipset Memory Controller</a:t>
            </a:r>
          </a:p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Therefore this is a legacy chipset</a:t>
            </a:r>
          </a:p>
          <a:p>
            <a:pPr lvl="1"/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DRAM controller is located in the chipset</a:t>
            </a:r>
          </a:p>
          <a:p>
            <a:pPr lvl="1"/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LPC is located in the IO Controller Hub</a:t>
            </a:r>
          </a:p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The same steps will work on a new system</a:t>
            </a:r>
          </a:p>
          <a:p>
            <a:pPr lvl="1"/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The DRAM controller will be located on the processor</a:t>
            </a:r>
          </a:p>
          <a:p>
            <a:pPr lvl="1"/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The LPC device will be located in the chipset (aka: platform controller hub) </a:t>
            </a:r>
          </a:p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Sometimes there may be ambiguity. A discussion of how to resolve some forms of ambiguity was moved to the backup slides for this slide deck for time reasons.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1284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9527"/>
            <a:ext cx="8229600" cy="944562"/>
          </a:xfrm>
        </p:spPr>
        <p:txBody>
          <a:bodyPr>
            <a:normAutofit/>
          </a:bodyPr>
          <a:lstStyle/>
          <a:p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Beware: Gotcha #1</a:t>
            </a: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436123" y="4648200"/>
            <a:ext cx="8229600" cy="21336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Verify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the Device ID 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you look up is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for the 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correct vendor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Different Vendors can use the same Device IDs</a:t>
            </a:r>
          </a:p>
          <a:p>
            <a:pPr lvl="1"/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Vendor ID’s are allocated by the PCI SIG and are always </a:t>
            </a:r>
            <a:r>
              <a:rPr lang="en-US" sz="1800" u="sng" dirty="0" smtClean="0">
                <a:latin typeface="Arial" panose="020B0604020202020204" pitchFamily="34" charset="0"/>
                <a:cs typeface="Arial" panose="020B0604020202020204" pitchFamily="34" charset="0"/>
              </a:rPr>
              <a:t>unique</a:t>
            </a:r>
          </a:p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The above Memory Controller Device ID of 0104h returns multiple hits on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http://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pci-ids.ucw.cz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lvl="1"/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But it’s the 8086h (Intel) one that we want</a:t>
            </a:r>
          </a:p>
          <a:p>
            <a:endParaRPr lang="en-US" sz="2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26" r="31338" b="34827"/>
          <a:stretch/>
        </p:blipFill>
        <p:spPr bwMode="auto">
          <a:xfrm>
            <a:off x="1676400" y="1357008"/>
            <a:ext cx="5082702" cy="29863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Oval 20"/>
          <p:cNvSpPr/>
          <p:nvPr/>
        </p:nvSpPr>
        <p:spPr>
          <a:xfrm>
            <a:off x="2509736" y="3036650"/>
            <a:ext cx="533400" cy="262647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6802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9527"/>
            <a:ext cx="8229600" cy="944562"/>
          </a:xfrm>
        </p:spPr>
        <p:txBody>
          <a:bodyPr>
            <a:normAutofit/>
          </a:bodyPr>
          <a:lstStyle/>
          <a:p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Beware: Gotcha #2</a:t>
            </a: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8716" y="1143000"/>
            <a:ext cx="8229600" cy="1828800"/>
          </a:xfrm>
        </p:spPr>
        <p:txBody>
          <a:bodyPr>
            <a:normAutofit/>
          </a:bodyPr>
          <a:lstStyle/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It’s good to cross-reference more than one source...</a:t>
            </a:r>
          </a:p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Where one fails (either returns an incorrect device, or finds no device at all), another may succeed</a:t>
            </a:r>
          </a:p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www.PCIDatabase.com</a:t>
            </a:r>
            <a:endParaRPr lang="en-US" sz="2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173" name="Picture 5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15"/>
          <a:stretch/>
        </p:blipFill>
        <p:spPr bwMode="auto">
          <a:xfrm>
            <a:off x="351850" y="2971800"/>
            <a:ext cx="8181782" cy="3733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9486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9527"/>
            <a:ext cx="8229600" cy="944562"/>
          </a:xfrm>
        </p:spPr>
        <p:txBody>
          <a:bodyPr>
            <a:normAutofit/>
          </a:bodyPr>
          <a:lstStyle/>
          <a:p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Specification Updates</a:t>
            </a: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436123" y="1295400"/>
            <a:ext cx="8229600" cy="2438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For an Intel system, a given device family (Processor, IO Controller Hub, Chipset) will have a separate datasheet entitled “Specification Update”</a:t>
            </a:r>
          </a:p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The spec update provides typo-fixes and such but also provides the device ID’s for each revision within that particular device family 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290" y="4124325"/>
            <a:ext cx="7343775" cy="242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667000" y="3762875"/>
            <a:ext cx="33856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ICH Family 9 Specification Update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8590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DRAM Controller / Host Bridge PCI “Device IDs” can be found in MCH or CPU datasheets</a:t>
            </a:r>
          </a:p>
          <a:p>
            <a:pPr lvl="1"/>
            <a:r>
              <a:rPr lang="en-US" dirty="0" smtClean="0"/>
              <a:t>This device will be used to find SPI flash programming registers</a:t>
            </a:r>
          </a:p>
          <a:p>
            <a:r>
              <a:rPr lang="en-US" dirty="0" smtClean="0"/>
              <a:t>LPC Controller PCI “Device IDs” can be found in the ICH, PCH, or CPU’s “IO” “specification update” datasheets</a:t>
            </a:r>
          </a:p>
          <a:p>
            <a:pPr lvl="1"/>
            <a:r>
              <a:rPr lang="en-US" dirty="0" smtClean="0"/>
              <a:t>This device will be used to find SPI flash access control registers</a:t>
            </a:r>
          </a:p>
          <a:p>
            <a:r>
              <a:rPr lang="en-US" dirty="0" smtClean="0"/>
              <a:t>These two device IDs together provide all the information we need for identification of hardware for BIOS security checks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0281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Device IDs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I’m starting to get tired </a:t>
            </a:r>
            <a:r>
              <a:rPr lang="en-US" smtClean="0"/>
              <a:t>of spending </a:t>
            </a:r>
            <a:r>
              <a:rPr lang="en-US" dirty="0" smtClean="0"/>
              <a:t>the time it takes to have everyone look this up, so I’ve started to make a cheat sheet ;)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87729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DRAM Controller/Host Bridge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Cheat sheet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0736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700" y="3213100"/>
            <a:ext cx="6819900" cy="4191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514600" y="6199743"/>
            <a:ext cx="42498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MCH/3</a:t>
            </a:r>
            <a:r>
              <a:rPr lang="en-US" dirty="0"/>
              <a:t>-series-chipset-family-datasheet.pdf</a:t>
            </a:r>
          </a:p>
        </p:txBody>
      </p:sp>
    </p:spTree>
    <p:extLst>
      <p:ext uri="{BB962C8B-B14F-4D97-AF65-F5344CB8AC3E}">
        <p14:creationId xmlns:p14="http://schemas.microsoft.com/office/powerpoint/2010/main" val="4614438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054453" y="6200093"/>
            <a:ext cx="50321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MCH</a:t>
            </a:r>
            <a:r>
              <a:rPr lang="en-US" dirty="0"/>
              <a:t>/3-series-express-chipset-family-datasheet.pdf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22500"/>
            <a:ext cx="9144000" cy="2395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2163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500" y="1701800"/>
            <a:ext cx="6731000" cy="34544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438400" y="6454453"/>
            <a:ext cx="42498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MCH/4</a:t>
            </a:r>
            <a:r>
              <a:rPr lang="en-US" dirty="0"/>
              <a:t>-series-chipset-family-datasheet.pdf</a:t>
            </a:r>
          </a:p>
        </p:txBody>
      </p:sp>
    </p:spTree>
    <p:extLst>
      <p:ext uri="{BB962C8B-B14F-4D97-AF65-F5344CB8AC3E}">
        <p14:creationId xmlns:p14="http://schemas.microsoft.com/office/powerpoint/2010/main" val="7265096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5962650" y="915890"/>
            <a:ext cx="2952750" cy="5942110"/>
          </a:xfrm>
        </p:spPr>
        <p:txBody>
          <a:bodyPr>
            <a:normAutofit fontScale="77500" lnSpcReduction="20000"/>
          </a:bodyPr>
          <a:lstStyle/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This is a hardware model the Mobile 4-Series chipset and its logical relation to the CPU</a:t>
            </a:r>
          </a:p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Specialized chips integrated onto the motherboard that interface the processor to system components.</a:t>
            </a:r>
          </a:p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Two components make up the chipset: the Memory Controller Hub (MCH) and the I/O Controller Hub (ICH)</a:t>
            </a:r>
          </a:p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These components must be configured to be able to sustain an Operating System.</a:t>
            </a:r>
          </a:p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BIOS performs this configuration during boot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 prefer the diagram from the Desktop 4-Series Chipset, which explicitly labels the 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MCH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6550223"/>
            <a:ext cx="35952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Intel Mobile 4-Series Chipset Datasheet, pg. 13</a:t>
            </a:r>
            <a:endParaRPr lang="en-US" sz="1400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38200"/>
          </a:xfrm>
        </p:spPr>
        <p:txBody>
          <a:bodyPr>
            <a:normAutofit/>
          </a:bodyPr>
          <a:lstStyle/>
          <a:p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Mobile 4-Series Chipset Block Diagram</a:t>
            </a: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66800"/>
            <a:ext cx="6065834" cy="5342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3662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40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25800"/>
            <a:ext cx="9144000" cy="38810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054453" y="6454453"/>
            <a:ext cx="50321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MCH</a:t>
            </a:r>
            <a:r>
              <a:rPr lang="en-US" dirty="0"/>
              <a:t>/4-series-express-chipset-family-datasheet.pdf</a:t>
            </a:r>
          </a:p>
        </p:txBody>
      </p:sp>
    </p:spTree>
    <p:extLst>
      <p:ext uri="{BB962C8B-B14F-4D97-AF65-F5344CB8AC3E}">
        <p14:creationId xmlns:p14="http://schemas.microsoft.com/office/powerpoint/2010/main" val="16641502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41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769" y="152400"/>
            <a:ext cx="7886700" cy="3784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3937000"/>
            <a:ext cx="6211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CPU/1stGen(Nehalem</a:t>
            </a:r>
            <a:r>
              <a:rPr lang="en-US" dirty="0" smtClean="0"/>
              <a:t>)/Mobile/core</a:t>
            </a:r>
            <a:r>
              <a:rPr lang="en-US" dirty="0"/>
              <a:t>-mobile-datasheet-vol-2.pdf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4419600"/>
            <a:ext cx="6400800" cy="9017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52400" y="5410200"/>
            <a:ext cx="5904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CPU/1stGen(Nehalem</a:t>
            </a:r>
            <a:r>
              <a:rPr lang="en-US" dirty="0" smtClean="0"/>
              <a:t>)/</a:t>
            </a:r>
            <a:r>
              <a:rPr lang="en-US" dirty="0"/>
              <a:t>Mobile/core-mobile-spec-</a:t>
            </a:r>
            <a:r>
              <a:rPr lang="en-US" dirty="0" err="1"/>
              <a:t>update.pdf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7284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42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00" y="228600"/>
            <a:ext cx="7937500" cy="28829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6628" y="3200400"/>
            <a:ext cx="8058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CPU/2ndGen(</a:t>
            </a:r>
            <a:r>
              <a:rPr lang="en-US" dirty="0" err="1"/>
              <a:t>SandyBridge</a:t>
            </a:r>
            <a:r>
              <a:rPr lang="en-US" dirty="0"/>
              <a:t>)/Mobile/2nd-gen-core-family-mobile-vol-2-datasheet.pdf</a:t>
            </a:r>
            <a:endParaRPr lang="en-US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2400" y="3962400"/>
            <a:ext cx="6299200" cy="838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99028" y="4849359"/>
            <a:ext cx="89079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CPU/2ndGen(</a:t>
            </a:r>
            <a:r>
              <a:rPr lang="en-US" sz="1600" dirty="0" err="1"/>
              <a:t>SandyBridge</a:t>
            </a:r>
            <a:r>
              <a:rPr lang="en-US" sz="1600" dirty="0"/>
              <a:t>)/Mobile/core-i7-900-mobile-ee-and-mobile-processor-series-spec-update.pdf</a:t>
            </a:r>
            <a:endParaRPr lang="en-US" sz="1600" dirty="0" smtClean="0"/>
          </a:p>
        </p:txBody>
      </p:sp>
    </p:spTree>
    <p:extLst>
      <p:ext uri="{BB962C8B-B14F-4D97-AF65-F5344CB8AC3E}">
        <p14:creationId xmlns:p14="http://schemas.microsoft.com/office/powerpoint/2010/main" val="22559498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43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094" y="0"/>
            <a:ext cx="7515316" cy="439978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8794" y="4278868"/>
            <a:ext cx="8058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CPU/2ndGen(</a:t>
            </a:r>
            <a:r>
              <a:rPr lang="en-US" dirty="0" err="1" smtClean="0"/>
              <a:t>SandyBridge</a:t>
            </a:r>
            <a:r>
              <a:rPr lang="en-US" dirty="0" smtClean="0"/>
              <a:t>)/Mobile/2nd-gen-core-family-mobile-vol-2-datasheet.pdf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6488668"/>
            <a:ext cx="8545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CPU/2ndGen(</a:t>
            </a:r>
            <a:r>
              <a:rPr lang="en-US" dirty="0" err="1" smtClean="0"/>
              <a:t>SandyBridge</a:t>
            </a:r>
            <a:r>
              <a:rPr lang="en-US" dirty="0" smtClean="0"/>
              <a:t>)/</a:t>
            </a:r>
            <a:r>
              <a:rPr lang="en-US" dirty="0"/>
              <a:t>Mobile/2nd-gen-core-family-mobile-specification-update.pdf</a:t>
            </a:r>
            <a:endParaRPr lang="en-US" dirty="0" smtClean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4699000"/>
            <a:ext cx="7518400" cy="187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9107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44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100" y="0"/>
            <a:ext cx="8039100" cy="46228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8794" y="6488668"/>
            <a:ext cx="8161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CPU/3rdGen</a:t>
            </a:r>
            <a:r>
              <a:rPr lang="en-US" dirty="0"/>
              <a:t>(</a:t>
            </a:r>
            <a:r>
              <a:rPr lang="en-US" dirty="0" err="1"/>
              <a:t>IvyBridge</a:t>
            </a:r>
            <a:r>
              <a:rPr lang="en-US" dirty="0" smtClean="0"/>
              <a:t>)/</a:t>
            </a:r>
            <a:r>
              <a:rPr lang="en-US" dirty="0"/>
              <a:t>Mobile/3rd-gen-core-family-mobile-specification-update.pdf</a:t>
            </a:r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5452" y="5371068"/>
            <a:ext cx="6692900" cy="1117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743" y="4622800"/>
            <a:ext cx="77251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CPU/3rdGen</a:t>
            </a:r>
            <a:r>
              <a:rPr lang="en-US" dirty="0"/>
              <a:t>(</a:t>
            </a:r>
            <a:r>
              <a:rPr lang="en-US" dirty="0" err="1"/>
              <a:t>IvyBridge</a:t>
            </a:r>
            <a:r>
              <a:rPr lang="en-US" dirty="0" smtClean="0"/>
              <a:t>)/</a:t>
            </a:r>
            <a:r>
              <a:rPr lang="en-US" dirty="0"/>
              <a:t>Mobile/3rd-gen-core-family-mobile-vol-2-</a:t>
            </a:r>
            <a:r>
              <a:rPr lang="en-US" dirty="0" smtClean="0"/>
              <a:t>datasheet.pdf</a:t>
            </a:r>
          </a:p>
        </p:txBody>
      </p:sp>
    </p:spTree>
    <p:extLst>
      <p:ext uri="{BB962C8B-B14F-4D97-AF65-F5344CB8AC3E}">
        <p14:creationId xmlns:p14="http://schemas.microsoft.com/office/powerpoint/2010/main" val="37398120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89100"/>
            <a:ext cx="9144000" cy="346325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6488668"/>
            <a:ext cx="7010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4th-gen-core-family-mobile-m-h-processor-lines-vol-2-datasheet.pdf</a:t>
            </a:r>
          </a:p>
        </p:txBody>
      </p:sp>
    </p:spTree>
    <p:extLst>
      <p:ext uri="{BB962C8B-B14F-4D97-AF65-F5344CB8AC3E}">
        <p14:creationId xmlns:p14="http://schemas.microsoft.com/office/powerpoint/2010/main" val="14262198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46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6488668"/>
            <a:ext cx="89154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CPU/4thGen(</a:t>
            </a:r>
            <a:r>
              <a:rPr lang="en-US" sz="1600" dirty="0" err="1"/>
              <a:t>Haswell</a:t>
            </a:r>
            <a:r>
              <a:rPr lang="en-US" sz="1600" dirty="0"/>
              <a:t>)</a:t>
            </a:r>
            <a:r>
              <a:rPr lang="en-US" sz="1600" dirty="0" smtClean="0"/>
              <a:t>/Mobile/4th</a:t>
            </a:r>
            <a:r>
              <a:rPr lang="en-US" sz="1600" dirty="0"/>
              <a:t>-gen-core-family-mobile-u-y-processor-lines-vol-2-datasheet.pdf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" y="1905000"/>
            <a:ext cx="9105900" cy="27813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844"/>
            <a:ext cx="9144000" cy="2939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8946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47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500" y="457200"/>
            <a:ext cx="8242300" cy="59436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6415409"/>
            <a:ext cx="73152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CPU/4thGen(</a:t>
            </a:r>
            <a:r>
              <a:rPr lang="en-US" sz="1600" dirty="0" err="1"/>
              <a:t>Haswell</a:t>
            </a:r>
            <a:r>
              <a:rPr lang="en-US" sz="1600" dirty="0" smtClean="0"/>
              <a:t>)/Mobile/4th</a:t>
            </a:r>
            <a:r>
              <a:rPr lang="en-US" sz="1600" dirty="0"/>
              <a:t>-gen-core-family-mobile-specification-update.pdf</a:t>
            </a:r>
          </a:p>
        </p:txBody>
      </p:sp>
    </p:spTree>
    <p:extLst>
      <p:ext uri="{BB962C8B-B14F-4D97-AF65-F5344CB8AC3E}">
        <p14:creationId xmlns:p14="http://schemas.microsoft.com/office/powerpoint/2010/main" val="5692108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52400"/>
            <a:ext cx="7912100" cy="29718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3048000"/>
            <a:ext cx="63273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CPU/5thGen(</a:t>
            </a:r>
            <a:r>
              <a:rPr lang="en-US" dirty="0" err="1"/>
              <a:t>Broadwell</a:t>
            </a:r>
            <a:r>
              <a:rPr lang="en-US" dirty="0" smtClean="0"/>
              <a:t>)/5th</a:t>
            </a:r>
            <a:r>
              <a:rPr lang="en-US" dirty="0"/>
              <a:t>-gen-core-family-datasheet-vol-2.pdf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8100" y="3449880"/>
            <a:ext cx="6515100" cy="25019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5951780"/>
            <a:ext cx="60067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CPU/5thGen(</a:t>
            </a:r>
            <a:r>
              <a:rPr lang="en-US" dirty="0" err="1"/>
              <a:t>Broadwell</a:t>
            </a:r>
            <a:r>
              <a:rPr lang="en-US" dirty="0"/>
              <a:t>)/5th-gen-core-family-spec-update.pdf</a:t>
            </a:r>
          </a:p>
        </p:txBody>
      </p:sp>
    </p:spTree>
    <p:extLst>
      <p:ext uri="{BB962C8B-B14F-4D97-AF65-F5344CB8AC3E}">
        <p14:creationId xmlns:p14="http://schemas.microsoft.com/office/powerpoint/2010/main" val="7670705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LPC </a:t>
            </a:r>
            <a:r>
              <a:rPr lang="en-US" smtClean="0"/>
              <a:t>Device datasheets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2325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5334000" y="915889"/>
            <a:ext cx="3581400" cy="5634333"/>
          </a:xfrm>
        </p:spPr>
        <p:txBody>
          <a:bodyPr>
            <a:normAutofit lnSpcReduction="10000"/>
          </a:bodyPr>
          <a:lstStyle/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For reference, this is the diagram layout I personally (strongly) prefer</a:t>
            </a:r>
          </a:p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But it explicitly labels the MCH</a:t>
            </a:r>
          </a:p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Also lists the SPI device, unlike it’s Mobile counterpart</a:t>
            </a:r>
          </a:p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However, the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MCH on the 4-Series chipset connects to an ICH 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rev.10 rather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than 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an ICH rev. 9, which is not what's present on this example E6400 system</a:t>
            </a:r>
          </a:p>
          <a:p>
            <a:endParaRPr lang="en-US" sz="2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6550223"/>
            <a:ext cx="30389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Intel 4-Series Chipset Datasheet, pg. 25</a:t>
            </a:r>
            <a:endParaRPr lang="en-US" sz="1400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95247"/>
          </a:xfrm>
        </p:spPr>
        <p:txBody>
          <a:bodyPr>
            <a:normAutofit/>
          </a:bodyPr>
          <a:lstStyle/>
          <a:p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Alternative Block Diagram</a:t>
            </a: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695247"/>
            <a:ext cx="4191052" cy="584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2759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626595" y="6488668"/>
            <a:ext cx="37753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ICH</a:t>
            </a:r>
            <a:r>
              <a:rPr lang="en-US" dirty="0" smtClean="0"/>
              <a:t>/io</a:t>
            </a:r>
            <a:r>
              <a:rPr lang="en-US" dirty="0"/>
              <a:t>-controller-hub</a:t>
            </a:r>
            <a:r>
              <a:rPr lang="en-US" dirty="0" smtClean="0"/>
              <a:t>-</a:t>
            </a:r>
            <a:r>
              <a:rPr lang="en-US" dirty="0"/>
              <a:t>7</a:t>
            </a:r>
            <a:r>
              <a:rPr lang="en-US" dirty="0" smtClean="0"/>
              <a:t>-datasheet.pdf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" y="2489200"/>
            <a:ext cx="7848600" cy="187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9457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626595" y="6488668"/>
            <a:ext cx="37753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ICH</a:t>
            </a:r>
            <a:r>
              <a:rPr lang="en-US" dirty="0" smtClean="0"/>
              <a:t>/io</a:t>
            </a:r>
            <a:r>
              <a:rPr lang="en-US" dirty="0"/>
              <a:t>-controller-hub</a:t>
            </a:r>
            <a:r>
              <a:rPr lang="en-US" dirty="0" smtClean="0"/>
              <a:t>-</a:t>
            </a:r>
            <a:r>
              <a:rPr lang="en-US" dirty="0"/>
              <a:t>8</a:t>
            </a:r>
            <a:r>
              <a:rPr lang="en-US" dirty="0" smtClean="0"/>
              <a:t>-datasheet.pdf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63800"/>
            <a:ext cx="9131300" cy="191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4630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626595" y="6488668"/>
            <a:ext cx="37753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ICH</a:t>
            </a:r>
            <a:r>
              <a:rPr lang="en-US" dirty="0" smtClean="0"/>
              <a:t>/io</a:t>
            </a:r>
            <a:r>
              <a:rPr lang="en-US" dirty="0"/>
              <a:t>-controller-hub</a:t>
            </a:r>
            <a:r>
              <a:rPr lang="en-US" dirty="0" smtClean="0"/>
              <a:t>-</a:t>
            </a:r>
            <a:r>
              <a:rPr lang="en-US" dirty="0"/>
              <a:t>9</a:t>
            </a:r>
            <a:r>
              <a:rPr lang="en-US" dirty="0" smtClean="0"/>
              <a:t>-datasheet.pdf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00" y="2108200"/>
            <a:ext cx="7874000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9501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100" y="2819400"/>
            <a:ext cx="7797800" cy="12065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823" y="3977515"/>
            <a:ext cx="7848600" cy="6858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626595" y="6488668"/>
            <a:ext cx="38908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ICH</a:t>
            </a:r>
            <a:r>
              <a:rPr lang="en-US" dirty="0" smtClean="0"/>
              <a:t>/io</a:t>
            </a:r>
            <a:r>
              <a:rPr lang="en-US" dirty="0"/>
              <a:t>-controller-hub-10-</a:t>
            </a:r>
            <a:r>
              <a:rPr lang="en-US" dirty="0" smtClean="0"/>
              <a:t>datasheet.pdf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37757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" y="1066800"/>
            <a:ext cx="9080500" cy="47117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164931" y="6476571"/>
            <a:ext cx="48141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PCH/5</a:t>
            </a:r>
            <a:r>
              <a:rPr lang="en-US" dirty="0"/>
              <a:t>-series-chipset-3400-chipset-datasheet.pdf</a:t>
            </a:r>
          </a:p>
        </p:txBody>
      </p:sp>
    </p:spTree>
    <p:extLst>
      <p:ext uri="{BB962C8B-B14F-4D97-AF65-F5344CB8AC3E}">
        <p14:creationId xmlns:p14="http://schemas.microsoft.com/office/powerpoint/2010/main" val="33874672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" y="736600"/>
            <a:ext cx="9105900" cy="53721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177755" y="6488668"/>
            <a:ext cx="47884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PCH/6-series-chipset-c200-chipset-datasheet.pdf</a:t>
            </a:r>
          </a:p>
        </p:txBody>
      </p:sp>
    </p:spTree>
    <p:extLst>
      <p:ext uri="{BB962C8B-B14F-4D97-AF65-F5344CB8AC3E}">
        <p14:creationId xmlns:p14="http://schemas.microsoft.com/office/powerpoint/2010/main" val="41553389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279" y="0"/>
            <a:ext cx="8475442" cy="637419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607359" y="6485855"/>
            <a:ext cx="39934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PCH/7-</a:t>
            </a:r>
            <a:r>
              <a:rPr lang="en-US" dirty="0"/>
              <a:t>series-chipset-pch-datasheet.pdf</a:t>
            </a:r>
          </a:p>
        </p:txBody>
      </p:sp>
    </p:spTree>
    <p:extLst>
      <p:ext uri="{BB962C8B-B14F-4D97-AF65-F5344CB8AC3E}">
        <p14:creationId xmlns:p14="http://schemas.microsoft.com/office/powerpoint/2010/main" val="1595800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" y="889000"/>
            <a:ext cx="7835900" cy="50673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607359" y="6485855"/>
            <a:ext cx="39292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PCH/8-</a:t>
            </a:r>
            <a:r>
              <a:rPr lang="en-US" dirty="0"/>
              <a:t>series-chipset-pch-datasheet.pdf</a:t>
            </a:r>
          </a:p>
        </p:txBody>
      </p:sp>
    </p:spTree>
    <p:extLst>
      <p:ext uri="{BB962C8B-B14F-4D97-AF65-F5344CB8AC3E}">
        <p14:creationId xmlns:p14="http://schemas.microsoft.com/office/powerpoint/2010/main" val="13153973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" y="2959100"/>
            <a:ext cx="7848600" cy="9271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607359" y="6485855"/>
            <a:ext cx="39292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PCH/9</a:t>
            </a:r>
            <a:r>
              <a:rPr lang="en-US" dirty="0"/>
              <a:t>-series-chipset-pch-datasheet.pdf</a:t>
            </a:r>
          </a:p>
        </p:txBody>
      </p:sp>
    </p:spTree>
    <p:extLst>
      <p:ext uri="{BB962C8B-B14F-4D97-AF65-F5344CB8AC3E}">
        <p14:creationId xmlns:p14="http://schemas.microsoft.com/office/powerpoint/2010/main" val="22321373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" y="2501900"/>
            <a:ext cx="7835900" cy="18415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447800" y="6453295"/>
            <a:ext cx="69813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CPU/5thGen(</a:t>
            </a:r>
            <a:r>
              <a:rPr lang="en-US" dirty="0" err="1"/>
              <a:t>Broadwell</a:t>
            </a:r>
            <a:r>
              <a:rPr lang="en-US" dirty="0" smtClean="0"/>
              <a:t>)/5th</a:t>
            </a:r>
            <a:r>
              <a:rPr lang="en-US" dirty="0"/>
              <a:t>-gen-core-family-platform-i-o-</a:t>
            </a:r>
            <a:r>
              <a:rPr lang="en-US" dirty="0" smtClean="0"/>
              <a:t>datasheet.pdf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20180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66800"/>
            <a:ext cx="6065834" cy="5342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6065834" y="914400"/>
            <a:ext cx="2952750" cy="5789711"/>
          </a:xfrm>
        </p:spPr>
        <p:txBody>
          <a:bodyPr>
            <a:noAutofit/>
          </a:bodyPr>
          <a:lstStyle/>
          <a:p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Memory Controller Hub (MCH)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Interfaces the processor with the rest of the system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Connected via a fast bridge/bus (originally FSB, became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HyperTransport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(AMD) and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QuickPath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(Intel), the latter which became DMI (or DMI 2.0)</a:t>
            </a:r>
          </a:p>
          <a:p>
            <a:pPr lvl="1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From a logical perspective it’s invisible to us for our purposes </a:t>
            </a:r>
          </a:p>
          <a:p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Sometimes called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the Northbridge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Contains a Memory Controller and an interface for PCI Express graphics</a:t>
            </a:r>
          </a:p>
          <a:p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‘G’ in front of 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MCH indicates it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has on-board 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graphics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599760" y="2657200"/>
            <a:ext cx="1041422" cy="989896"/>
          </a:xfrm>
          <a:prstGeom prst="rect">
            <a:avLst/>
          </a:prstGeom>
          <a:solidFill>
            <a:schemeClr val="tx2">
              <a:lumMod val="60000"/>
              <a:lumOff val="40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38200"/>
          </a:xfrm>
        </p:spPr>
        <p:txBody>
          <a:bodyPr>
            <a:normAutofit/>
          </a:bodyPr>
          <a:lstStyle/>
          <a:p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Mobile 4-Series Chipset Block Diagram</a:t>
            </a: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0" y="6550223"/>
            <a:ext cx="30630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Intel Mobile 4-Series Chipset Datasheet</a:t>
            </a:r>
            <a:endParaRPr lang="en-US" sz="14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0321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0476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009" b="37736"/>
          <a:stretch/>
        </p:blipFill>
        <p:spPr bwMode="auto">
          <a:xfrm>
            <a:off x="228599" y="914400"/>
            <a:ext cx="6026285" cy="34160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14400"/>
          </a:xfrm>
        </p:spPr>
        <p:txBody>
          <a:bodyPr>
            <a:normAutofit/>
          </a:bodyPr>
          <a:lstStyle/>
          <a:p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Solving Ambiguity: Get LPC Device</a:t>
            </a: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4819" y="4550664"/>
            <a:ext cx="8229600" cy="2286000"/>
          </a:xfrm>
        </p:spPr>
        <p:txBody>
          <a:bodyPr>
            <a:normAutofit fontScale="85000" lnSpcReduction="20000"/>
          </a:bodyPr>
          <a:lstStyle/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As before, Read the 2-byte Device ID of the LPC device:</a:t>
            </a:r>
          </a:p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Bus 0, Device 31d (1Fh), Function 0, Offset 2</a:t>
            </a:r>
          </a:p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If the Controller Hub is referred to as the Chipset, it’s a PCH device.</a:t>
            </a:r>
          </a:p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So in a PCH system, the LPC controller will tell us the chipset family</a:t>
            </a:r>
          </a:p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So this is a QM67 Express Chipset (6-series chipset)</a:t>
            </a:r>
          </a:p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Datasheet: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http://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www.intel.com/content/www/us/en/chipsets/6-chipset-c200-chipset-datasheet.html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Oval 3"/>
          <p:cNvSpPr/>
          <p:nvPr/>
        </p:nvSpPr>
        <p:spPr>
          <a:xfrm>
            <a:off x="344284" y="1382948"/>
            <a:ext cx="533400" cy="426396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1561865" y="3185811"/>
            <a:ext cx="533400" cy="262647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 4"/>
          <p:cNvSpPr/>
          <p:nvPr/>
        </p:nvSpPr>
        <p:spPr>
          <a:xfrm>
            <a:off x="649084" y="2934512"/>
            <a:ext cx="3063797" cy="58366"/>
          </a:xfrm>
          <a:custGeom>
            <a:avLst/>
            <a:gdLst>
              <a:gd name="connsiteX0" fmla="*/ 0 w 3063797"/>
              <a:gd name="connsiteY0" fmla="*/ 0 h 58366"/>
              <a:gd name="connsiteX1" fmla="*/ 126459 w 3063797"/>
              <a:gd name="connsiteY1" fmla="*/ 9728 h 58366"/>
              <a:gd name="connsiteX2" fmla="*/ 194553 w 3063797"/>
              <a:gd name="connsiteY2" fmla="*/ 29183 h 58366"/>
              <a:gd name="connsiteX3" fmla="*/ 291829 w 3063797"/>
              <a:gd name="connsiteY3" fmla="*/ 48639 h 58366"/>
              <a:gd name="connsiteX4" fmla="*/ 466927 w 3063797"/>
              <a:gd name="connsiteY4" fmla="*/ 58366 h 58366"/>
              <a:gd name="connsiteX5" fmla="*/ 1274323 w 3063797"/>
              <a:gd name="connsiteY5" fmla="*/ 48639 h 58366"/>
              <a:gd name="connsiteX6" fmla="*/ 1410510 w 3063797"/>
              <a:gd name="connsiteY6" fmla="*/ 38911 h 58366"/>
              <a:gd name="connsiteX7" fmla="*/ 1624519 w 3063797"/>
              <a:gd name="connsiteY7" fmla="*/ 29183 h 58366"/>
              <a:gd name="connsiteX8" fmla="*/ 2772383 w 3063797"/>
              <a:gd name="connsiteY8" fmla="*/ 38911 h 58366"/>
              <a:gd name="connsiteX9" fmla="*/ 2966936 w 3063797"/>
              <a:gd name="connsiteY9" fmla="*/ 48639 h 58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063797" h="58366">
                <a:moveTo>
                  <a:pt x="0" y="0"/>
                </a:moveTo>
                <a:cubicBezTo>
                  <a:pt x="42153" y="3243"/>
                  <a:pt x="84471" y="4788"/>
                  <a:pt x="126459" y="9728"/>
                </a:cubicBezTo>
                <a:cubicBezTo>
                  <a:pt x="167634" y="14572"/>
                  <a:pt x="158580" y="20881"/>
                  <a:pt x="194553" y="29183"/>
                </a:cubicBezTo>
                <a:cubicBezTo>
                  <a:pt x="226774" y="36619"/>
                  <a:pt x="258812" y="46805"/>
                  <a:pt x="291829" y="48639"/>
                </a:cubicBezTo>
                <a:lnTo>
                  <a:pt x="466927" y="58366"/>
                </a:lnTo>
                <a:lnTo>
                  <a:pt x="1274323" y="48639"/>
                </a:lnTo>
                <a:cubicBezTo>
                  <a:pt x="1319825" y="47701"/>
                  <a:pt x="1365069" y="41436"/>
                  <a:pt x="1410510" y="38911"/>
                </a:cubicBezTo>
                <a:cubicBezTo>
                  <a:pt x="1481810" y="34950"/>
                  <a:pt x="1553183" y="32426"/>
                  <a:pt x="1624519" y="29183"/>
                </a:cubicBezTo>
                <a:lnTo>
                  <a:pt x="2772383" y="38911"/>
                </a:lnTo>
                <a:cubicBezTo>
                  <a:pt x="3523571" y="50380"/>
                  <a:pt x="2533310" y="48639"/>
                  <a:pt x="2966936" y="48639"/>
                </a:cubicBezTo>
              </a:path>
            </a:pathLst>
          </a:cu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40"/>
          <a:stretch/>
        </p:blipFill>
        <p:spPr bwMode="auto">
          <a:xfrm>
            <a:off x="4343400" y="2161163"/>
            <a:ext cx="4694062" cy="1449421"/>
          </a:xfrm>
          <a:prstGeom prst="rect">
            <a:avLst/>
          </a:prstGeom>
          <a:noFill/>
          <a:ln w="9525">
            <a:solidFill>
              <a:srgbClr val="C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1" name="Right Arrow 10"/>
          <p:cNvSpPr/>
          <p:nvPr/>
        </p:nvSpPr>
        <p:spPr>
          <a:xfrm>
            <a:off x="2169397" y="3179328"/>
            <a:ext cx="2209800" cy="242316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359741" y="2161470"/>
            <a:ext cx="4675787" cy="1064566"/>
          </a:xfrm>
          <a:prstGeom prst="rect">
            <a:avLst/>
          </a:prstGeom>
          <a:solidFill>
            <a:schemeClr val="bg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4362829" y="3421644"/>
            <a:ext cx="4675787" cy="179212"/>
          </a:xfrm>
          <a:prstGeom prst="rect">
            <a:avLst/>
          </a:prstGeom>
          <a:solidFill>
            <a:schemeClr val="bg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4621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338" b="38530"/>
          <a:stretch/>
        </p:blipFill>
        <p:spPr bwMode="auto">
          <a:xfrm>
            <a:off x="228601" y="838200"/>
            <a:ext cx="5082702" cy="33900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7033" y="1914830"/>
            <a:ext cx="4923361" cy="1570914"/>
          </a:xfrm>
          <a:prstGeom prst="rect">
            <a:avLst/>
          </a:prstGeom>
          <a:noFill/>
          <a:ln w="9525">
            <a:solidFill>
              <a:srgbClr val="C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2238"/>
            <a:ext cx="8229600" cy="792162"/>
          </a:xfrm>
        </p:spPr>
        <p:txBody>
          <a:bodyPr>
            <a:normAutofit/>
          </a:bodyPr>
          <a:lstStyle/>
          <a:p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Identify the MCH Device ID</a:t>
            </a: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4819" y="4419600"/>
            <a:ext cx="8229600" cy="2438400"/>
          </a:xfrm>
        </p:spPr>
        <p:txBody>
          <a:bodyPr>
            <a:normAutofit fontScale="85000" lnSpcReduction="20000"/>
          </a:bodyPr>
          <a:lstStyle/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As before, Read the 2-byte Device ID of the MCH (DRAM Controller):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Bus 0, Device 0, Function 0, Offset 2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In this sample case the Memory Controller Device ID is 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0x0104</a:t>
            </a:r>
          </a:p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2200" baseline="30000" dirty="0" smtClean="0">
                <a:latin typeface="Arial" panose="020B0604020202020204" pitchFamily="34" charset="0"/>
                <a:cs typeface="Arial" panose="020B0604020202020204" pitchFamily="34" charset="0"/>
              </a:rPr>
              <a:t>nd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 Generation Core processor Family</a:t>
            </a:r>
          </a:p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However there are separate datasheets for the 2</a:t>
            </a:r>
            <a:r>
              <a:rPr lang="en-US" sz="2200" baseline="30000" dirty="0" smtClean="0">
                <a:latin typeface="Arial" panose="020B0604020202020204" pitchFamily="34" charset="0"/>
                <a:cs typeface="Arial" panose="020B0604020202020204" pitchFamily="34" charset="0"/>
              </a:rPr>
              <a:t>nd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 generation Mobile and Desktop family datasheets</a:t>
            </a:r>
          </a:p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To identify the CPU, we have to download the Specification updates for each </a:t>
            </a:r>
          </a:p>
        </p:txBody>
      </p:sp>
      <p:sp>
        <p:nvSpPr>
          <p:cNvPr id="4" name="Oval 3"/>
          <p:cNvSpPr/>
          <p:nvPr/>
        </p:nvSpPr>
        <p:spPr>
          <a:xfrm>
            <a:off x="344284" y="1306748"/>
            <a:ext cx="533400" cy="426396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1561865" y="3109611"/>
            <a:ext cx="533400" cy="262647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 4"/>
          <p:cNvSpPr/>
          <p:nvPr/>
        </p:nvSpPr>
        <p:spPr>
          <a:xfrm>
            <a:off x="649084" y="2858312"/>
            <a:ext cx="3063797" cy="58366"/>
          </a:xfrm>
          <a:custGeom>
            <a:avLst/>
            <a:gdLst>
              <a:gd name="connsiteX0" fmla="*/ 0 w 3063797"/>
              <a:gd name="connsiteY0" fmla="*/ 0 h 58366"/>
              <a:gd name="connsiteX1" fmla="*/ 126459 w 3063797"/>
              <a:gd name="connsiteY1" fmla="*/ 9728 h 58366"/>
              <a:gd name="connsiteX2" fmla="*/ 194553 w 3063797"/>
              <a:gd name="connsiteY2" fmla="*/ 29183 h 58366"/>
              <a:gd name="connsiteX3" fmla="*/ 291829 w 3063797"/>
              <a:gd name="connsiteY3" fmla="*/ 48639 h 58366"/>
              <a:gd name="connsiteX4" fmla="*/ 466927 w 3063797"/>
              <a:gd name="connsiteY4" fmla="*/ 58366 h 58366"/>
              <a:gd name="connsiteX5" fmla="*/ 1274323 w 3063797"/>
              <a:gd name="connsiteY5" fmla="*/ 48639 h 58366"/>
              <a:gd name="connsiteX6" fmla="*/ 1410510 w 3063797"/>
              <a:gd name="connsiteY6" fmla="*/ 38911 h 58366"/>
              <a:gd name="connsiteX7" fmla="*/ 1624519 w 3063797"/>
              <a:gd name="connsiteY7" fmla="*/ 29183 h 58366"/>
              <a:gd name="connsiteX8" fmla="*/ 2772383 w 3063797"/>
              <a:gd name="connsiteY8" fmla="*/ 38911 h 58366"/>
              <a:gd name="connsiteX9" fmla="*/ 2966936 w 3063797"/>
              <a:gd name="connsiteY9" fmla="*/ 48639 h 58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063797" h="58366">
                <a:moveTo>
                  <a:pt x="0" y="0"/>
                </a:moveTo>
                <a:cubicBezTo>
                  <a:pt x="42153" y="3243"/>
                  <a:pt x="84471" y="4788"/>
                  <a:pt x="126459" y="9728"/>
                </a:cubicBezTo>
                <a:cubicBezTo>
                  <a:pt x="167634" y="14572"/>
                  <a:pt x="158580" y="20881"/>
                  <a:pt x="194553" y="29183"/>
                </a:cubicBezTo>
                <a:cubicBezTo>
                  <a:pt x="226774" y="36619"/>
                  <a:pt x="258812" y="46805"/>
                  <a:pt x="291829" y="48639"/>
                </a:cubicBezTo>
                <a:lnTo>
                  <a:pt x="466927" y="58366"/>
                </a:lnTo>
                <a:lnTo>
                  <a:pt x="1274323" y="48639"/>
                </a:lnTo>
                <a:cubicBezTo>
                  <a:pt x="1319825" y="47701"/>
                  <a:pt x="1365069" y="41436"/>
                  <a:pt x="1410510" y="38911"/>
                </a:cubicBezTo>
                <a:cubicBezTo>
                  <a:pt x="1481810" y="34950"/>
                  <a:pt x="1553183" y="32426"/>
                  <a:pt x="1624519" y="29183"/>
                </a:cubicBezTo>
                <a:lnTo>
                  <a:pt x="2772383" y="38911"/>
                </a:lnTo>
                <a:cubicBezTo>
                  <a:pt x="3523571" y="50380"/>
                  <a:pt x="2533310" y="48639"/>
                  <a:pt x="2966936" y="48639"/>
                </a:cubicBezTo>
              </a:path>
            </a:pathLst>
          </a:cu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>
            <a:off x="2199411" y="3103128"/>
            <a:ext cx="1945100" cy="242316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176507" y="1914830"/>
            <a:ext cx="4892973" cy="1235006"/>
          </a:xfrm>
          <a:prstGeom prst="rect">
            <a:avLst/>
          </a:prstGeom>
          <a:solidFill>
            <a:schemeClr val="bg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4362829" y="3313121"/>
            <a:ext cx="4675787" cy="149826"/>
          </a:xfrm>
          <a:prstGeom prst="rect">
            <a:avLst/>
          </a:prstGeom>
          <a:solidFill>
            <a:schemeClr val="bg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29903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2238"/>
            <a:ext cx="8229600" cy="944562"/>
          </a:xfrm>
        </p:spPr>
        <p:txBody>
          <a:bodyPr>
            <a:normAutofit/>
          </a:bodyPr>
          <a:lstStyle/>
          <a:p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Hmm…Either Mobile or Desktop* CPU</a:t>
            </a: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4819" y="1143000"/>
            <a:ext cx="8229600" cy="2590800"/>
          </a:xfrm>
        </p:spPr>
        <p:txBody>
          <a:bodyPr>
            <a:normAutofit/>
          </a:bodyPr>
          <a:lstStyle/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Download the </a:t>
            </a:r>
            <a:r>
              <a:rPr lang="en-US" sz="2200" u="sng" dirty="0" smtClean="0">
                <a:latin typeface="Arial" panose="020B0604020202020204" pitchFamily="34" charset="0"/>
                <a:cs typeface="Arial" panose="020B0604020202020204" pitchFamily="34" charset="0"/>
              </a:rPr>
              <a:t>Specification Updates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 for both the Desktop and Mobile family (2</a:t>
            </a:r>
            <a:r>
              <a:rPr lang="en-US" sz="2200" baseline="30000" dirty="0" smtClean="0">
                <a:latin typeface="Arial" panose="020B0604020202020204" pitchFamily="34" charset="0"/>
                <a:cs typeface="Arial" panose="020B0604020202020204" pitchFamily="34" charset="0"/>
              </a:rPr>
              <a:t>nd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 generation Core series processor)</a:t>
            </a:r>
            <a:endParaRPr lang="en-US" sz="2200" dirty="0" smtClean="0">
              <a:latin typeface="Arial" panose="020B0604020202020204" pitchFamily="34" charset="0"/>
              <a:cs typeface="Arial" panose="020B0604020202020204" pitchFamily="34" charset="0"/>
              <a:hlinkClick r:id="rId3"/>
            </a:endParaRPr>
          </a:p>
          <a:p>
            <a:pPr lvl="1"/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://www.intel.com/content/dam/www/public/us/en/documents/specification-updates/2nd-gen-core-family-mobile-specification-update.pdf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http://</a:t>
            </a: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www.intel.com/content/dam/www/public/us/en/documents/specification-updates/2nd-gen-core-desktop-specification-update.pdf</a:t>
            </a:r>
            <a:endParaRPr lang="en-US" sz="1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837" y="3581400"/>
            <a:ext cx="7172325" cy="172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Content Placeholder 2"/>
          <p:cNvSpPr txBox="1">
            <a:spLocks/>
          </p:cNvSpPr>
          <p:nvPr/>
        </p:nvSpPr>
        <p:spPr>
          <a:xfrm>
            <a:off x="454819" y="5715000"/>
            <a:ext cx="8229600" cy="9906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In this case, the DRAM Controller (MCH) device ID of 0104h is defined in the Mobile series specification update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6477000"/>
            <a:ext cx="9177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*We’re operating under the assumption that this is being done remotely so we can’t just “look.”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7186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9857" y="76200"/>
            <a:ext cx="8229600" cy="944562"/>
          </a:xfrm>
        </p:spPr>
        <p:txBody>
          <a:bodyPr>
            <a:normAutofit/>
          </a:bodyPr>
          <a:lstStyle/>
          <a:p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Get the CPU Stepping Information</a:t>
            </a: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4819" y="5029200"/>
            <a:ext cx="8229600" cy="1752600"/>
          </a:xfrm>
        </p:spPr>
        <p:txBody>
          <a:bodyPr>
            <a:normAutofit/>
          </a:bodyPr>
          <a:lstStyle/>
          <a:p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When EAX initialized with a value of ‘1’, CPUID returns the Extended Family,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Extended Model, Processor Type, Family Code, Model Number and 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Stepping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ID value 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(in EAX)</a:t>
            </a:r>
          </a:p>
          <a:p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You can run CPUID in RW Everything</a:t>
            </a:r>
          </a:p>
          <a:p>
            <a:pPr lvl="1"/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CPUID requires no privileges to run</a:t>
            </a:r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1057275"/>
            <a:ext cx="4676775" cy="37433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68359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9857" y="76200"/>
            <a:ext cx="8229600" cy="944562"/>
          </a:xfrm>
        </p:spPr>
        <p:txBody>
          <a:bodyPr>
            <a:normAutofit/>
          </a:bodyPr>
          <a:lstStyle/>
          <a:p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Identify the CPU Stepping Information</a:t>
            </a: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4819" y="4147456"/>
            <a:ext cx="8229600" cy="2634343"/>
          </a:xfrm>
        </p:spPr>
        <p:txBody>
          <a:bodyPr>
            <a:normAutofit fontScale="92500" lnSpcReduction="20000"/>
          </a:bodyPr>
          <a:lstStyle/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Extended family tells you which processor family the CPU is of (Pentium, Pentium Pro, Intel Core, etc.)</a:t>
            </a:r>
          </a:p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Extended Model identifies the particular model within the family</a:t>
            </a:r>
          </a:p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Processor Type tells you if it’s OEM, etc.</a:t>
            </a:r>
          </a:p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Family Code corresponds to EDX bits [11:8] at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system reset</a:t>
            </a:r>
            <a:endParaRPr lang="en-US" sz="2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The Model Number corresponds to EDX bits [7:4] at system reset</a:t>
            </a:r>
          </a:p>
          <a:p>
            <a:pPr marL="742950" lvl="2" indent="-342900"/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This is a PCH example and so this CPUID return will differ from our EDX value </a:t>
            </a: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from the entry vector portion of the course which was of the E6400</a:t>
            </a:r>
          </a:p>
          <a:p>
            <a:pPr marL="342900" lvl="1" indent="-342900"/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Stepping ID is the revision number of this CPU model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820" y="942975"/>
            <a:ext cx="8829675" cy="1266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986" b="3653"/>
          <a:stretch/>
        </p:blipFill>
        <p:spPr bwMode="auto">
          <a:xfrm>
            <a:off x="2026089" y="2656114"/>
            <a:ext cx="4984311" cy="13824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2026089" y="3222171"/>
            <a:ext cx="4984311" cy="228600"/>
          </a:xfrm>
          <a:prstGeom prst="rect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28600" y="2111566"/>
            <a:ext cx="37922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Gen2 Core Specification Update Datasheet</a:t>
            </a:r>
            <a:endParaRPr lang="en-US" sz="1600" b="1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5921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609600" y="4267200"/>
            <a:ext cx="8153400" cy="2362200"/>
          </a:xfrm>
        </p:spPr>
        <p:txBody>
          <a:bodyPr>
            <a:normAutofit lnSpcReduction="10000"/>
          </a:bodyPr>
          <a:lstStyle/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For this course on BIOS/UEFI security, the aspects of the MCH (or Platform Controller Hub (PCH) as it has evolved to) we care about most are: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Chipset Configuration registers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DRAM Controller Registers</a:t>
            </a:r>
          </a:p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In PCH systems the DRAM Controller Registers move into the CPU (we will talk about this in a bit)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Memory Controller Hub (MCH)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0" y="6550223"/>
            <a:ext cx="35952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Intel Mobile 4-Series Chipset Datasheet, pg. 13</a:t>
            </a:r>
            <a:endParaRPr lang="en-US" sz="1400" dirty="0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714" y="1390650"/>
            <a:ext cx="7553325" cy="272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1993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" y="1066800"/>
            <a:ext cx="6065834" cy="5342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6029391" y="465519"/>
            <a:ext cx="2952750" cy="2125281"/>
          </a:xfrm>
        </p:spPr>
        <p:txBody>
          <a:bodyPr>
            <a:normAutofit/>
          </a:bodyPr>
          <a:lstStyle/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I/O Controller Hub</a:t>
            </a:r>
          </a:p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Interfaces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the MCH (and thus the processor) to system devices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657672" y="4171826"/>
            <a:ext cx="1041422" cy="989896"/>
          </a:xfrm>
          <a:prstGeom prst="rect">
            <a:avLst/>
          </a:prstGeom>
          <a:solidFill>
            <a:schemeClr val="tx2">
              <a:lumMod val="60000"/>
              <a:lumOff val="40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0" y="6550223"/>
            <a:ext cx="30630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Intel Mobile 4-Series Chipset Datasheet</a:t>
            </a:r>
            <a:endParaRPr lang="en-US" sz="14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7567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85"/>
          <a:stretch/>
        </p:blipFill>
        <p:spPr bwMode="auto">
          <a:xfrm>
            <a:off x="1676400" y="914400"/>
            <a:ext cx="5791200" cy="35366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81000" y="4495800"/>
            <a:ext cx="8458200" cy="2133600"/>
          </a:xfrm>
        </p:spPr>
        <p:txBody>
          <a:bodyPr>
            <a:normAutofit fontScale="92500" lnSpcReduction="20000"/>
          </a:bodyPr>
          <a:lstStyle/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It’s where the BIOS binary resides</a:t>
            </a:r>
          </a:p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CPU execution starts here upon system startup</a:t>
            </a:r>
          </a:p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Interface to the device is Memory-Mapped</a:t>
            </a:r>
          </a:p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We’ll cover memory-mapping in the Address Space portion of the course</a:t>
            </a:r>
          </a:p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From a software development, configuration is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still the same when the ICH is consolidated into a PCH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65992" y="76200"/>
            <a:ext cx="8229600" cy="990600"/>
          </a:xfrm>
        </p:spPr>
        <p:txBody>
          <a:bodyPr>
            <a:normAutofit/>
          </a:bodyPr>
          <a:lstStyle/>
          <a:p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Serial-Peripheral Interface (SPI)</a:t>
            </a: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791200" y="3419669"/>
            <a:ext cx="1072208" cy="282782"/>
          </a:xfrm>
          <a:prstGeom prst="rect">
            <a:avLst/>
          </a:prstGeom>
          <a:solidFill>
            <a:srgbClr val="C00000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571842" y="4114800"/>
            <a:ext cx="2572158" cy="7386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(This is the Firmware Hub (FWH).  We’ll cover this briefly when we talk about SPI.)</a:t>
            </a:r>
            <a:endParaRPr lang="en-US" sz="1400" dirty="0"/>
          </a:p>
        </p:txBody>
      </p:sp>
      <p:cxnSp>
        <p:nvCxnSpPr>
          <p:cNvPr id="10" name="Straight Arrow Connector 9"/>
          <p:cNvCxnSpPr>
            <a:stCxn id="3" idx="1"/>
          </p:cNvCxnSpPr>
          <p:nvPr/>
        </p:nvCxnSpPr>
        <p:spPr>
          <a:xfrm flipH="1" flipV="1">
            <a:off x="6019800" y="4343400"/>
            <a:ext cx="552042" cy="14073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0" y="6550223"/>
            <a:ext cx="66311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Intel I/O Controller Hub 9 Datasheet, because it includes a more complete block diagram</a:t>
            </a:r>
            <a:endParaRPr lang="en-US" sz="14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3072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8711</TotalTime>
  <Words>3829</Words>
  <Application>Microsoft Macintosh PowerPoint</Application>
  <PresentationFormat>On-screen Show (4:3)</PresentationFormat>
  <Paragraphs>388</Paragraphs>
  <Slides>65</Slides>
  <Notes>32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66" baseType="lpstr">
      <vt:lpstr>Office Theme</vt:lpstr>
      <vt:lpstr>Advanced x86: BIOS and System Management Mode Internals Chipset Architecture</vt:lpstr>
      <vt:lpstr>All materials are licensed under a Creative Commons “Share Alike” license.</vt:lpstr>
      <vt:lpstr>(Basic) Chipset Architecture</vt:lpstr>
      <vt:lpstr>Mobile 4-Series Chipset Block Diagram</vt:lpstr>
      <vt:lpstr>Alternative Block Diagram</vt:lpstr>
      <vt:lpstr>Mobile 4-Series Chipset Block Diagram</vt:lpstr>
      <vt:lpstr>Memory Controller Hub (MCH)</vt:lpstr>
      <vt:lpstr>PowerPoint Presentation</vt:lpstr>
      <vt:lpstr>Serial-Peripheral Interface (SPI)</vt:lpstr>
      <vt:lpstr>Low-Pin Count (LPC)</vt:lpstr>
      <vt:lpstr>Trusted Platform Module (TPM)</vt:lpstr>
      <vt:lpstr>Evolution to Platform Controller Hub (PCH)</vt:lpstr>
      <vt:lpstr>Now everything’s just PCHy</vt:lpstr>
      <vt:lpstr>Platform Controller Hub (PCH)</vt:lpstr>
      <vt:lpstr>Aside: Yeah it’s really getting SoCish: Haswell/Broadwell mobile</vt:lpstr>
      <vt:lpstr>Aside: Intel does make some SoCs, their “Atom” series. Out of scope for today</vt:lpstr>
      <vt:lpstr>Software Model</vt:lpstr>
      <vt:lpstr>Device 0: DRAM Controller</vt:lpstr>
      <vt:lpstr>Device 31: LPC Interface Bridge</vt:lpstr>
      <vt:lpstr>Datasheet will list all PCI Devices</vt:lpstr>
      <vt:lpstr>Chipset Identification</vt:lpstr>
      <vt:lpstr>Strategy:</vt:lpstr>
      <vt:lpstr>Strategy:</vt:lpstr>
      <vt:lpstr>Strategy:</vt:lpstr>
      <vt:lpstr>Strategy: Additional Notes</vt:lpstr>
      <vt:lpstr>Get the LPC Device ID</vt:lpstr>
      <vt:lpstr>Device ID Lookup</vt:lpstr>
      <vt:lpstr>Get the Memory Controller Device ID</vt:lpstr>
      <vt:lpstr>Device ID Lookup</vt:lpstr>
      <vt:lpstr>So what we have learned about this E6400</vt:lpstr>
      <vt:lpstr>Beware: Gotcha #1</vt:lpstr>
      <vt:lpstr>Beware: Gotcha #2</vt:lpstr>
      <vt:lpstr>Specification Updates</vt:lpstr>
      <vt:lpstr>In Summary</vt:lpstr>
      <vt:lpstr>Device IDs</vt:lpstr>
      <vt:lpstr>DRAM Controller/Host Bridge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LPC Device datasheets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Backup</vt:lpstr>
      <vt:lpstr>Solving Ambiguity: Get LPC Device</vt:lpstr>
      <vt:lpstr>Identify the MCH Device ID</vt:lpstr>
      <vt:lpstr>Hmm…Either Mobile or Desktop* CPU</vt:lpstr>
      <vt:lpstr>Get the CPU Stepping Information</vt:lpstr>
      <vt:lpstr>Identify the CPU Stepping Information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Introductory BIOS and System Management Mode Security</dc:title>
  <dc:creator>johnb</dc:creator>
  <cp:lastModifiedBy>a</cp:lastModifiedBy>
  <cp:revision>392</cp:revision>
  <dcterms:created xsi:type="dcterms:W3CDTF">2006-08-16T00:00:00Z</dcterms:created>
  <dcterms:modified xsi:type="dcterms:W3CDTF">2015-10-14T06:41:41Z</dcterms:modified>
</cp:coreProperties>
</file>